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9144000" cy="5143500" type="screen16x9"/>
  <p:notesSz cx="6858000" cy="9144000"/>
  <p:embeddedFontLst>
    <p:embeddedFont>
      <p:font typeface="Calibri" panose="020F0502020204030204" pitchFamily="34" charset="0"/>
      <p:regular r:id="rId76"/>
      <p:bold r:id="rId77"/>
      <p:italic r:id="rId78"/>
      <p:boldItalic r:id="rId79"/>
    </p:embeddedFont>
    <p:embeddedFont>
      <p:font typeface="Lato" panose="020F0502020204030203" pitchFamily="34" charset="0"/>
      <p:regular r:id="rId80"/>
      <p:bold r:id="rId81"/>
      <p:italic r:id="rId82"/>
      <p:boldItalic r:id="rId83"/>
    </p:embeddedFont>
    <p:embeddedFont>
      <p:font typeface="Raleway" panose="020B0604020202020204" charset="0"/>
      <p:regular r:id="rId84"/>
      <p:bold r:id="rId85"/>
      <p:italic r:id="rId86"/>
      <p:boldItalic r:id="rId87"/>
    </p:embeddedFont>
    <p:embeddedFont>
      <p:font typeface="Roboto" panose="020B060402020202020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71" autoAdjust="0"/>
  </p:normalViewPr>
  <p:slideViewPr>
    <p:cSldViewPr snapToGrid="0">
      <p:cViewPr varScale="1">
        <p:scale>
          <a:sx n="81" d="100"/>
          <a:sy n="81" d="100"/>
        </p:scale>
        <p:origin x="96" y="5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sKa0eaKsdA0"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A4QcyW-qTU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Oblique_effect#/media/File:Machsquare.p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Greeble_(psychology)"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Two-streams_hypothesis#/media/File:Ventral-dorsal_streams.sv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simplypsychology.org/attention-models.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85fda1c75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85fda1c7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rPr>
              <a:t>Mental responses cannot be measured directly, but must be inferred from behavior</a:t>
            </a:r>
            <a:endParaRPr u="sng">
              <a:solidFill>
                <a:schemeClr val="dk1"/>
              </a:solidFill>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Donders: how long does it take to make a decision?</a:t>
            </a:r>
            <a:endParaRPr/>
          </a:p>
          <a:p>
            <a:pPr marL="457200" lvl="0" indent="-298450" algn="l" rtl="0">
              <a:spcBef>
                <a:spcPts val="0"/>
              </a:spcBef>
              <a:spcAft>
                <a:spcPts val="0"/>
              </a:spcAft>
              <a:buSzPts val="1100"/>
              <a:buChar char="●"/>
            </a:pPr>
            <a:r>
              <a:rPr lang="en"/>
              <a:t>Wundt: Analytic introspection – trained subjects described their experiences and thought processes in response to stimuli (e.g., describe experience of hearing note on piano)</a:t>
            </a:r>
            <a:endParaRPr/>
          </a:p>
          <a:p>
            <a:pPr marL="457200" lvl="0" indent="-298450" algn="l" rtl="0">
              <a:spcBef>
                <a:spcPts val="0"/>
              </a:spcBef>
              <a:spcAft>
                <a:spcPts val="0"/>
              </a:spcAft>
              <a:buSzPts val="1100"/>
              <a:buChar char="●"/>
            </a:pPr>
            <a:r>
              <a:rPr lang="en"/>
              <a:t>Ebbinghaus: Time course of forgetting;  Savings – original time to learn the list – time to relearn the list after the delay; Memory can be measured!</a:t>
            </a:r>
            <a:endParaRPr/>
          </a:p>
          <a:p>
            <a:pPr marL="457200" lvl="0" indent="-298450" algn="l" rtl="0">
              <a:spcBef>
                <a:spcPts val="0"/>
              </a:spcBef>
              <a:spcAft>
                <a:spcPts val="0"/>
              </a:spcAft>
              <a:buSzPts val="1100"/>
              <a:buChar char="●"/>
            </a:pPr>
            <a:r>
              <a:rPr lang="en"/>
              <a:t>William James: first cognitive psychology textbook! </a:t>
            </a:r>
            <a:r>
              <a:rPr lang="en">
                <a:solidFill>
                  <a:schemeClr val="dk1"/>
                </a:solidFill>
              </a:rPr>
              <a:t>← some of his thoughts still influential today!</a:t>
            </a:r>
            <a:endParaRPr/>
          </a:p>
          <a:p>
            <a:pPr marL="457200" lvl="0" indent="-298450" algn="l" rtl="0">
              <a:spcBef>
                <a:spcPts val="0"/>
              </a:spcBef>
              <a:spcAft>
                <a:spcPts val="0"/>
              </a:spcAft>
              <a:buSzPts val="1100"/>
              <a:buChar char="●"/>
            </a:pPr>
            <a:r>
              <a:rPr lang="en"/>
              <a:t>Watson founded behaviorism: introspection is not a good method, observable behavior, not consciousness is the main topic of study.</a:t>
            </a:r>
            <a:endParaRPr/>
          </a:p>
          <a:p>
            <a:pPr marL="914400" lvl="1" indent="-298450" algn="l" rtl="0">
              <a:spcBef>
                <a:spcPts val="0"/>
              </a:spcBef>
              <a:spcAft>
                <a:spcPts val="0"/>
              </a:spcAft>
              <a:buSzPts val="1100"/>
              <a:buChar char="○"/>
            </a:pPr>
            <a:r>
              <a:rPr lang="en"/>
              <a:t>Classical conditioning: pairing one stimulus with another, previously neutral stimulus causes changes in response to the neutral stimulus</a:t>
            </a:r>
            <a:endParaRPr/>
          </a:p>
          <a:p>
            <a:pPr marL="914400" lvl="1" indent="-298450" algn="l" rtl="0">
              <a:spcBef>
                <a:spcPts val="0"/>
              </a:spcBef>
              <a:spcAft>
                <a:spcPts val="0"/>
              </a:spcAft>
              <a:buSzPts val="1100"/>
              <a:buChar char="○"/>
            </a:pPr>
            <a:r>
              <a:rPr lang="en"/>
              <a:t>Pavlov’s dogs: paired the food with a bell (initially neutral) caused the dog to salivate to bell</a:t>
            </a:r>
            <a:endParaRPr/>
          </a:p>
          <a:p>
            <a:pPr marL="457200" lvl="0" indent="-298450" algn="l" rtl="0">
              <a:spcBef>
                <a:spcPts val="0"/>
              </a:spcBef>
              <a:spcAft>
                <a:spcPts val="0"/>
              </a:spcAft>
              <a:buSzPts val="1100"/>
              <a:buChar char="●"/>
            </a:pPr>
            <a:r>
              <a:rPr lang="en"/>
              <a:t>Skinner… Operant conditioning – how behavior is strengthened by the presentation of positive reinforcers, like food or social approval</a:t>
            </a:r>
            <a:endParaRPr/>
          </a:p>
          <a:p>
            <a:pPr marL="457200" lvl="0" indent="-298450" algn="l" rtl="0">
              <a:spcBef>
                <a:spcPts val="0"/>
              </a:spcBef>
              <a:spcAft>
                <a:spcPts val="0"/>
              </a:spcAft>
              <a:buSzPts val="1100"/>
              <a:buChar char="●"/>
            </a:pPr>
            <a:r>
              <a:rPr lang="en"/>
              <a:t>Tolman (1948) – cognitive map: a conception within the rat’s mind of the maze’s layout (mental map); something other than S-R relationships are happening inside the rat’s mind ← still influential today!</a:t>
            </a:r>
            <a:endParaRPr/>
          </a:p>
          <a:p>
            <a:pPr marL="457200" lvl="0" indent="-298450" algn="l" rtl="0">
              <a:spcBef>
                <a:spcPts val="0"/>
              </a:spcBef>
              <a:spcAft>
                <a:spcPts val="0"/>
              </a:spcAft>
              <a:buSzPts val="1100"/>
              <a:buChar char="●"/>
            </a:pPr>
            <a:r>
              <a:rPr lang="en"/>
              <a:t>Cognitive revolution: shift in psych from behaviorist stimulus-response relationship to an approach whose main thrust was to understand the operation of the mind</a:t>
            </a:r>
            <a:endParaRPr/>
          </a:p>
          <a:p>
            <a:pPr marL="457200" lvl="0" indent="-298450" algn="l" rtl="0">
              <a:spcBef>
                <a:spcPts val="0"/>
              </a:spcBef>
              <a:spcAft>
                <a:spcPts val="0"/>
              </a:spcAft>
              <a:buSzPts val="1100"/>
              <a:buChar char="●"/>
            </a:pPr>
            <a:r>
              <a:rPr lang="en"/>
              <a:t>Cherry is dichotic listening task</a:t>
            </a:r>
            <a:endParaRPr/>
          </a:p>
          <a:p>
            <a:pPr marL="457200" lvl="0" indent="-298450" algn="l" rtl="0">
              <a:spcBef>
                <a:spcPts val="0"/>
              </a:spcBef>
              <a:spcAft>
                <a:spcPts val="0"/>
              </a:spcAft>
              <a:buSzPts val="1100"/>
              <a:buChar char="●"/>
            </a:pPr>
            <a:r>
              <a:rPr lang="en"/>
              <a:t>Computers: information processing approach</a:t>
            </a:r>
            <a:endParaRPr/>
          </a:p>
          <a:p>
            <a:pPr marL="457200" lvl="0" indent="-298450" algn="l" rtl="0">
              <a:spcBef>
                <a:spcPts val="0"/>
              </a:spcBef>
              <a:spcAft>
                <a:spcPts val="0"/>
              </a:spcAft>
              <a:buSzPts val="1100"/>
              <a:buChar char="●"/>
            </a:pPr>
            <a:r>
              <a:rPr lang="en"/>
              <a:t>Chomsky’s response to Skinner: children say many sentences that have never been rewarded by parents and that during the normal course of language development, they go through a stage in which they use incorrect grammar, which may not have been reinforced</a:t>
            </a:r>
            <a:endParaRPr/>
          </a:p>
          <a:p>
            <a:pPr marL="457200" lvl="0" indent="-298450" algn="l" rtl="0">
              <a:spcBef>
                <a:spcPts val="0"/>
              </a:spcBef>
              <a:spcAft>
                <a:spcPts val="0"/>
              </a:spcAft>
              <a:buSzPts val="1100"/>
              <a:buChar char="●"/>
            </a:pPr>
            <a:r>
              <a:rPr lang="en"/>
              <a:t>And voila...</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85fda1c75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85fda1c75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85fda1c75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85fda1c75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why we end up calling it top-down vs. bottom-up processing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85fda1c75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85fda1c75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 faces, probably sparse coding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•BUT…</a:t>
            </a:r>
            <a:endParaRPr/>
          </a:p>
          <a:p>
            <a:pPr marL="0" lvl="0" indent="0" algn="l" rtl="0">
              <a:spcBef>
                <a:spcPts val="0"/>
              </a:spcBef>
              <a:spcAft>
                <a:spcPts val="0"/>
              </a:spcAft>
              <a:buClr>
                <a:schemeClr val="dk1"/>
              </a:buClr>
              <a:buSzPts val="1100"/>
              <a:buFont typeface="Arial"/>
              <a:buNone/>
            </a:pPr>
            <a:r>
              <a:rPr lang="en"/>
              <a:t>•Population coding and judgments of intentionality</a:t>
            </a:r>
            <a:endParaRPr/>
          </a:p>
          <a:p>
            <a:pPr marL="0" lvl="0" indent="0" algn="l" rtl="0">
              <a:spcBef>
                <a:spcPts val="0"/>
              </a:spcBef>
              <a:spcAft>
                <a:spcPts val="0"/>
              </a:spcAft>
              <a:buClr>
                <a:schemeClr val="dk1"/>
              </a:buClr>
              <a:buSzPts val="1100"/>
              <a:buFont typeface="Arial"/>
              <a:buNone/>
            </a:pPr>
            <a:r>
              <a:rPr lang="en"/>
              <a:t>•Single neurons code for predator escape in mollusks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•Different models apply for different situations</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85fda1c75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85fda1c75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faces, probably sparse coding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•Population coding and judgments of intentionality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•Single neurons code for predator escape in mollusks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•Different models apply for different situations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85fda1c75_0_6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85fda1c75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faces, probably sparse coding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•Population coding and judgments of intentionality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•Single neurons code for predator escape in mollusks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•Different models apply for different situations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85fda1c75_0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85fda1c75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•Primary receiving areas for the senses</a:t>
            </a:r>
            <a:endParaRPr/>
          </a:p>
          <a:p>
            <a:pPr marL="0" lvl="0" indent="0" algn="l" rtl="0">
              <a:spcBef>
                <a:spcPts val="0"/>
              </a:spcBef>
              <a:spcAft>
                <a:spcPts val="0"/>
              </a:spcAft>
              <a:buClr>
                <a:schemeClr val="dk1"/>
              </a:buClr>
              <a:buSzPts val="1100"/>
              <a:buFont typeface="Arial"/>
              <a:buNone/>
            </a:pPr>
            <a:r>
              <a:rPr lang="en"/>
              <a:t>–Occipital lobe: vision</a:t>
            </a:r>
            <a:endParaRPr/>
          </a:p>
          <a:p>
            <a:pPr marL="0" lvl="0" indent="0" algn="l" rtl="0">
              <a:spcBef>
                <a:spcPts val="0"/>
              </a:spcBef>
              <a:spcAft>
                <a:spcPts val="0"/>
              </a:spcAft>
              <a:buClr>
                <a:schemeClr val="dk1"/>
              </a:buClr>
              <a:buSzPts val="1100"/>
              <a:buFont typeface="Arial"/>
              <a:buNone/>
            </a:pPr>
            <a:r>
              <a:rPr lang="en"/>
              <a:t>–Parietal lobe: touch, temperature, pain</a:t>
            </a:r>
            <a:endParaRPr/>
          </a:p>
          <a:p>
            <a:pPr marL="0" lvl="0" indent="0" algn="l" rtl="0">
              <a:spcBef>
                <a:spcPts val="0"/>
              </a:spcBef>
              <a:spcAft>
                <a:spcPts val="0"/>
              </a:spcAft>
              <a:buClr>
                <a:schemeClr val="dk1"/>
              </a:buClr>
              <a:buSzPts val="1100"/>
              <a:buFont typeface="Arial"/>
              <a:buNone/>
            </a:pPr>
            <a:r>
              <a:rPr lang="en"/>
              <a:t>–Temporal lobe: hearing, taste, smell</a:t>
            </a:r>
            <a:endParaRPr/>
          </a:p>
          <a:p>
            <a:pPr marL="0" lvl="0" indent="0" algn="l" rtl="0">
              <a:spcBef>
                <a:spcPts val="0"/>
              </a:spcBef>
              <a:spcAft>
                <a:spcPts val="0"/>
              </a:spcAft>
              <a:buClr>
                <a:schemeClr val="dk1"/>
              </a:buClr>
              <a:buSzPts val="1100"/>
              <a:buFont typeface="Arial"/>
              <a:buNone/>
            </a:pPr>
            <a:r>
              <a:rPr lang="en"/>
              <a:t>•Coordination of information received from all senses</a:t>
            </a:r>
            <a:endParaRPr/>
          </a:p>
          <a:p>
            <a:pPr marL="0" lvl="0" indent="0" algn="l" rtl="0">
              <a:spcBef>
                <a:spcPts val="0"/>
              </a:spcBef>
              <a:spcAft>
                <a:spcPts val="0"/>
              </a:spcAft>
              <a:buClr>
                <a:schemeClr val="dk1"/>
              </a:buClr>
              <a:buSzPts val="1100"/>
              <a:buFont typeface="Arial"/>
              <a:buNone/>
            </a:pPr>
            <a:r>
              <a:rPr lang="en"/>
              <a:t>–Frontal lobe  </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85fda1c75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85fda1c75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•Localization of function</a:t>
            </a:r>
            <a:endParaRPr/>
          </a:p>
          <a:p>
            <a:pPr marL="0" lvl="0" indent="0" algn="l" rtl="0">
              <a:spcBef>
                <a:spcPts val="0"/>
              </a:spcBef>
              <a:spcAft>
                <a:spcPts val="0"/>
              </a:spcAft>
              <a:buClr>
                <a:schemeClr val="dk1"/>
              </a:buClr>
              <a:buSzPts val="1100"/>
              <a:buFont typeface="Arial"/>
              <a:buNone/>
            </a:pPr>
            <a:r>
              <a:rPr lang="en"/>
              <a:t>–Fusiform face area and faces</a:t>
            </a:r>
            <a:endParaRPr/>
          </a:p>
          <a:p>
            <a:pPr marL="0" lvl="0" indent="0" algn="l" rtl="0">
              <a:spcBef>
                <a:spcPts val="0"/>
              </a:spcBef>
              <a:spcAft>
                <a:spcPts val="0"/>
              </a:spcAft>
              <a:buClr>
                <a:schemeClr val="dk1"/>
              </a:buClr>
              <a:buSzPts val="1100"/>
              <a:buFont typeface="Arial"/>
              <a:buNone/>
            </a:pPr>
            <a:r>
              <a:rPr lang="en"/>
              <a:t>•Prosopagnosia patients</a:t>
            </a:r>
            <a:endParaRPr/>
          </a:p>
          <a:p>
            <a:pPr marL="0" lvl="0" indent="0" algn="l" rtl="0">
              <a:spcBef>
                <a:spcPts val="0"/>
              </a:spcBef>
              <a:spcAft>
                <a:spcPts val="0"/>
              </a:spcAft>
              <a:buClr>
                <a:schemeClr val="dk1"/>
              </a:buClr>
              <a:buSzPts val="1100"/>
              <a:buFont typeface="Arial"/>
              <a:buNone/>
            </a:pPr>
            <a:r>
              <a:rPr lang="en"/>
              <a:t>•Functional magnetic resonance imaging (fMRI)</a:t>
            </a:r>
            <a:endParaRPr/>
          </a:p>
          <a:p>
            <a:pPr marL="0" lvl="0" indent="0" algn="l" rtl="0">
              <a:spcBef>
                <a:spcPts val="0"/>
              </a:spcBef>
              <a:spcAft>
                <a:spcPts val="0"/>
              </a:spcAft>
              <a:buClr>
                <a:schemeClr val="dk1"/>
              </a:buClr>
              <a:buSzPts val="1100"/>
              <a:buFont typeface="Arial"/>
              <a:buNone/>
            </a:pPr>
            <a:r>
              <a:rPr lang="en"/>
              <a:t>•Single-unit recordings in monkeys</a:t>
            </a:r>
            <a:endParaRPr/>
          </a:p>
          <a:p>
            <a:pPr marL="0" lvl="0" indent="0" algn="l" rtl="0">
              <a:spcBef>
                <a:spcPts val="0"/>
              </a:spcBef>
              <a:spcAft>
                <a:spcPts val="0"/>
              </a:spcAft>
              <a:buClr>
                <a:schemeClr val="dk1"/>
              </a:buClr>
              <a:buSzPts val="1100"/>
              <a:buFont typeface="Arial"/>
              <a:buNone/>
            </a:pPr>
            <a:r>
              <a:rPr lang="en"/>
              <a:t>–Ventromedial prefrontal cortex and value</a:t>
            </a:r>
            <a:endParaRPr/>
          </a:p>
          <a:p>
            <a:pPr marL="0" lvl="0" indent="0" algn="l" rtl="0">
              <a:spcBef>
                <a:spcPts val="0"/>
              </a:spcBef>
              <a:spcAft>
                <a:spcPts val="0"/>
              </a:spcAft>
              <a:buClr>
                <a:schemeClr val="dk1"/>
              </a:buClr>
              <a:buSzPts val="1100"/>
              <a:buFont typeface="Arial"/>
              <a:buNone/>
            </a:pPr>
            <a:r>
              <a:rPr lang="en"/>
              <a:t>–Anterior cingulate and error detection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•Distributed representations</a:t>
            </a:r>
            <a:endParaRPr/>
          </a:p>
          <a:p>
            <a:pPr marL="0" lvl="0" indent="0" algn="l" rtl="0">
              <a:spcBef>
                <a:spcPts val="0"/>
              </a:spcBef>
              <a:spcAft>
                <a:spcPts val="0"/>
              </a:spcAft>
              <a:buClr>
                <a:schemeClr val="dk1"/>
              </a:buClr>
              <a:buSzPts val="1100"/>
              <a:buFont typeface="Arial"/>
              <a:buNone/>
            </a:pPr>
            <a:r>
              <a:rPr lang="en"/>
              <a:t>–Moral judgment and…</a:t>
            </a:r>
            <a:endParaRPr/>
          </a:p>
          <a:p>
            <a:pPr marL="0" lvl="0" indent="0" algn="l" rtl="0">
              <a:spcBef>
                <a:spcPts val="0"/>
              </a:spcBef>
              <a:spcAft>
                <a:spcPts val="0"/>
              </a:spcAft>
              <a:buClr>
                <a:schemeClr val="dk1"/>
              </a:buClr>
              <a:buSzPts val="1100"/>
              <a:buFont typeface="Arial"/>
              <a:buNone/>
            </a:pPr>
            <a:r>
              <a:rPr lang="en"/>
              <a:t>–How??</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85fda1c75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85fda1c75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85fda1c75_0_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85fda1c75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85fda1c7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85fda1c7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85fda1c75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85fda1c7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5fda1c75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5fda1c75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85fda1c75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85fda1c75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•Experience resulting from stimulation of the senses</a:t>
            </a:r>
            <a:endParaRPr/>
          </a:p>
          <a:p>
            <a:pPr marL="0" lvl="0" indent="0" algn="l" rtl="0">
              <a:spcBef>
                <a:spcPts val="0"/>
              </a:spcBef>
              <a:spcAft>
                <a:spcPts val="0"/>
              </a:spcAft>
              <a:buClr>
                <a:schemeClr val="dk1"/>
              </a:buClr>
              <a:buSzPts val="1100"/>
              <a:buFont typeface="Arial"/>
              <a:buNone/>
            </a:pPr>
            <a:r>
              <a:rPr lang="en"/>
              <a:t>•Basic concepts</a:t>
            </a:r>
            <a:endParaRPr/>
          </a:p>
          <a:p>
            <a:pPr marL="0" lvl="0" indent="0" algn="l" rtl="0">
              <a:spcBef>
                <a:spcPts val="0"/>
              </a:spcBef>
              <a:spcAft>
                <a:spcPts val="0"/>
              </a:spcAft>
              <a:buClr>
                <a:schemeClr val="dk1"/>
              </a:buClr>
              <a:buSzPts val="1100"/>
              <a:buFont typeface="Arial"/>
              <a:buNone/>
            </a:pPr>
            <a:r>
              <a:rPr lang="en"/>
              <a:t>–Perceptions can change based on added information</a:t>
            </a:r>
            <a:endParaRPr/>
          </a:p>
          <a:p>
            <a:pPr marL="0" lvl="0" indent="0" algn="l" rtl="0">
              <a:spcBef>
                <a:spcPts val="0"/>
              </a:spcBef>
              <a:spcAft>
                <a:spcPts val="0"/>
              </a:spcAft>
              <a:buClr>
                <a:schemeClr val="dk1"/>
              </a:buClr>
              <a:buSzPts val="1100"/>
              <a:buFont typeface="Arial"/>
              <a:buNone/>
            </a:pPr>
            <a:r>
              <a:rPr lang="en"/>
              <a:t>–Involves a process similar to reasoning or problem solving</a:t>
            </a:r>
            <a:endParaRPr/>
          </a:p>
          <a:p>
            <a:pPr marL="0" lvl="0" indent="0" algn="l" rtl="0">
              <a:spcBef>
                <a:spcPts val="0"/>
              </a:spcBef>
              <a:spcAft>
                <a:spcPts val="0"/>
              </a:spcAft>
              <a:buClr>
                <a:schemeClr val="dk1"/>
              </a:buClr>
              <a:buSzPts val="1100"/>
              <a:buFont typeface="Arial"/>
              <a:buNone/>
            </a:pPr>
            <a:r>
              <a:rPr lang="en"/>
              <a:t>–Perceptions occur in conjunction with actions</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85fda1c75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85fda1c75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5fda1c75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5fda1c75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2400">
              <a:solidFill>
                <a:srgbClr val="677480"/>
              </a:solidFill>
              <a:latin typeface="Lato"/>
              <a:ea typeface="Lato"/>
              <a:cs typeface="Lato"/>
              <a:sym typeface="Lato"/>
            </a:endParaRPr>
          </a:p>
          <a:p>
            <a:pPr marL="0" lvl="0" indent="0" algn="l" rtl="0">
              <a:spcBef>
                <a:spcPts val="600"/>
              </a:spcBef>
              <a:spcAft>
                <a:spcPts val="0"/>
              </a:spcAft>
              <a:buClr>
                <a:schemeClr val="dk1"/>
              </a:buClr>
              <a:buSzPts val="1100"/>
              <a:buFont typeface="Arial"/>
              <a:buNone/>
            </a:pPr>
            <a:endParaRPr sz="2400">
              <a:solidFill>
                <a:srgbClr val="677480"/>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85fda1c75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85fda1c75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Light from an object is inverted as it falls on the retina. The same pattern of light could be caused by an infinite number of different objects, yet our brains usually manage to make the correct interpretation. This is known as the inverse projection problem.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Slide image from Ellie Hanna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85fda1c75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85fda1c75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Knowledge helps us characterize blurred ‘blobs’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Hearing words in a sentence: where one word ends and the next one begins (speech segmentation); people familiar with different languages can hear different stimuli in such segments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sz="700" dirty="0">
                <a:solidFill>
                  <a:schemeClr val="dk1"/>
                </a:solidFill>
                <a:latin typeface="Times New Roman"/>
                <a:ea typeface="Times New Roman"/>
                <a:cs typeface="Times New Roman"/>
                <a:sym typeface="Times New Roman"/>
              </a:rPr>
              <a:t>  </a:t>
            </a:r>
            <a:r>
              <a:rPr lang="en" dirty="0">
                <a:solidFill>
                  <a:schemeClr val="dk1"/>
                </a:solidFill>
              </a:rPr>
              <a:t>Experiencing pain: can be influenced by what a person expects, how the person directs his or her attention, and the type of distracting stimuli that are present; decrease in pain from a substance that has no pharmacological effect is the placebo effect (</a:t>
            </a:r>
            <a:r>
              <a:rPr lang="en-US" dirty="0">
                <a:solidFill>
                  <a:schemeClr val="dk1"/>
                </a:solidFill>
              </a:rPr>
              <a:t>e.g., child looks to parents for how to respond to an accident; if they’re panicked, child – who has few expectations – becomes more panicked)</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85fda1c75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85fda1c75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•Some of our perceptions are the result of unconscious assumptions we make about the environment</a:t>
            </a:r>
            <a:endParaRPr/>
          </a:p>
          <a:p>
            <a:pPr marL="0" lvl="0" indent="0" algn="l" rtl="0">
              <a:spcBef>
                <a:spcPts val="0"/>
              </a:spcBef>
              <a:spcAft>
                <a:spcPts val="0"/>
              </a:spcAft>
              <a:buClr>
                <a:schemeClr val="dk1"/>
              </a:buClr>
              <a:buSzPts val="1100"/>
              <a:buFont typeface="Arial"/>
              <a:buNone/>
            </a:pPr>
            <a:r>
              <a:rPr lang="en"/>
              <a:t>–We use our knowledge to inform our perceptions</a:t>
            </a:r>
            <a:endParaRPr/>
          </a:p>
          <a:p>
            <a:pPr marL="0" lvl="0" indent="0" algn="l" rtl="0">
              <a:spcBef>
                <a:spcPts val="0"/>
              </a:spcBef>
              <a:spcAft>
                <a:spcPts val="0"/>
              </a:spcAft>
              <a:buClr>
                <a:schemeClr val="dk1"/>
              </a:buClr>
              <a:buSzPts val="1100"/>
              <a:buFont typeface="Arial"/>
              <a:buNone/>
            </a:pPr>
            <a:r>
              <a:rPr lang="en"/>
              <a:t>•We infer much of what we know about the world</a:t>
            </a:r>
            <a:endParaRPr/>
          </a:p>
          <a:p>
            <a:pPr marL="0" lvl="0" indent="0" algn="l" rtl="0">
              <a:spcBef>
                <a:spcPts val="0"/>
              </a:spcBef>
              <a:spcAft>
                <a:spcPts val="0"/>
              </a:spcAft>
              <a:buClr>
                <a:schemeClr val="dk1"/>
              </a:buClr>
              <a:buSzPts val="1100"/>
              <a:buFont typeface="Arial"/>
              <a:buNone/>
            </a:pPr>
            <a:r>
              <a:rPr lang="en"/>
              <a:t>•Likelihood principle: we perceive the world in the way that is “most likely” based on our past experiences</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85fda1c75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85fda1c7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https://www.youtube.com/watch?v=sKa0eaKsdA0</a:t>
            </a:r>
            <a:endParaRPr/>
          </a:p>
          <a:p>
            <a:pPr marL="0" lvl="0" indent="0" algn="l" rtl="0">
              <a:spcBef>
                <a:spcPts val="0"/>
              </a:spcBef>
              <a:spcAft>
                <a:spcPts val="0"/>
              </a:spcAft>
              <a:buNone/>
            </a:pPr>
            <a:endParaRPr/>
          </a:p>
          <a:p>
            <a:pPr marL="0" lvl="0" indent="0" algn="l" rtl="0">
              <a:spcBef>
                <a:spcPts val="0"/>
              </a:spcBef>
              <a:spcAft>
                <a:spcPts val="0"/>
              </a:spcAft>
              <a:buNone/>
            </a:pPr>
            <a:r>
              <a:rPr lang="en" sz="1050">
                <a:solidFill>
                  <a:srgbClr val="0A0A0A"/>
                </a:solidFill>
                <a:highlight>
                  <a:srgbClr val="FFFFFF"/>
                </a:highlight>
                <a:latin typeface="Roboto"/>
                <a:ea typeface="Roboto"/>
                <a:cs typeface="Roboto"/>
                <a:sym typeface="Roboto"/>
              </a:rPr>
              <a:t>“This amazing illusion is so strong that even when we are aware that we are looking at the concave, reverse side of the mask we cannot stop ourselves perceiving it as a convex, protruding face!”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85fda1c75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85fda1c75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https://www.youtube.com/watch?v=A4QcyW-qTUg</a:t>
            </a:r>
            <a:endParaRPr/>
          </a:p>
          <a:p>
            <a:pPr marL="0" lvl="0" indent="0" algn="l" rtl="0">
              <a:spcBef>
                <a:spcPts val="0"/>
              </a:spcBef>
              <a:spcAft>
                <a:spcPts val="0"/>
              </a:spcAft>
              <a:buClr>
                <a:schemeClr val="dk1"/>
              </a:buClr>
              <a:buSzPts val="1100"/>
              <a:buFont typeface="Arial"/>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85fda1c75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85fda1c7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85fda1c75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85fda1c75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85fda1c75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85fda1c75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People can perceive horizontals and verticals more easily than other orientations (“the oblique effect”)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https://en.wikipedia.org/wiki/Oblique_effect#/media/File:Machsquare.png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85fda1c75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85fda1c75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Light-from-above assumption: usually assume light is coming from above, because the sun, most light, etc. do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Right is upside down of the left</a:t>
            </a:r>
            <a:endParaRPr/>
          </a:p>
          <a:p>
            <a:pPr marL="0" lvl="0" indent="0" algn="l" rtl="0">
              <a:spcBef>
                <a:spcPts val="0"/>
              </a:spcBef>
              <a:spcAft>
                <a:spcPts val="0"/>
              </a:spcAft>
              <a:buNone/>
            </a:pPr>
            <a:r>
              <a:rPr lang="en"/>
              <a:t>Image credit: Cengage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85fda1c75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85fda1c75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Light-from-above assumption: usually assume light is coming from above, because the sun, most light, etc. do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Image credit: Cengage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85fda1c75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85fda1c75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each contain?</a:t>
            </a:r>
            <a:endParaRPr/>
          </a:p>
          <a:p>
            <a:pPr marL="0" lvl="0" indent="0" algn="l" rtl="0">
              <a:spcBef>
                <a:spcPts val="0"/>
              </a:spcBef>
              <a:spcAft>
                <a:spcPts val="0"/>
              </a:spcAft>
              <a:buNone/>
            </a:pPr>
            <a:endParaRPr/>
          </a:p>
          <a:p>
            <a:pPr marL="0" lvl="0" indent="0" algn="l" rtl="0">
              <a:spcBef>
                <a:spcPts val="0"/>
              </a:spcBef>
              <a:spcAft>
                <a:spcPts val="0"/>
              </a:spcAft>
              <a:buNone/>
            </a:pPr>
            <a:r>
              <a:rPr lang="en"/>
              <a:t>People likely to say office has a desk with a computer on it, bookshelves, a chair</a:t>
            </a:r>
            <a:endParaRPr/>
          </a:p>
          <a:p>
            <a:pPr marL="0" lvl="0" indent="0" algn="l" rtl="0">
              <a:spcBef>
                <a:spcPts val="0"/>
              </a:spcBef>
              <a:spcAft>
                <a:spcPts val="0"/>
              </a:spcAft>
              <a:buNone/>
            </a:pPr>
            <a:r>
              <a:rPr lang="en"/>
              <a:t>Dept store has racks of clothes, changing room,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  What a given scene usually contains: a scene schema (visualizations contain information based on our knowledge of different kinds of scenes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•The meaning of a given scene is related to what is happening within that scene, and semantic regularities are the characteristics associated with the functions carried out in different types of scenes.</a:t>
            </a:r>
            <a:endParaRPr/>
          </a:p>
          <a:p>
            <a:pPr marL="0" lvl="0" indent="0" algn="l" rtl="0">
              <a:spcBef>
                <a:spcPts val="0"/>
              </a:spcBef>
              <a:spcAft>
                <a:spcPts val="0"/>
              </a:spcAft>
              <a:buClr>
                <a:schemeClr val="dk1"/>
              </a:buClr>
              <a:buSzPts val="1100"/>
              <a:buFont typeface="Arial"/>
              <a:buNone/>
            </a:pPr>
            <a:r>
              <a:rPr lang="en"/>
              <a:t>•A scene schema is the knowledge of what a given scene ordinarily contains (e.g., if you think of a professor’s office, what would you expect to find/see there?)</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85fda1c75_0_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85fda1c75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each contain?</a:t>
            </a:r>
            <a:endParaRPr/>
          </a:p>
          <a:p>
            <a:pPr marL="0" lvl="0" indent="0" algn="l" rtl="0">
              <a:spcBef>
                <a:spcPts val="0"/>
              </a:spcBef>
              <a:spcAft>
                <a:spcPts val="0"/>
              </a:spcAft>
              <a:buNone/>
            </a:pPr>
            <a:endParaRPr/>
          </a:p>
          <a:p>
            <a:pPr marL="0" lvl="0" indent="0" algn="l" rtl="0">
              <a:spcBef>
                <a:spcPts val="0"/>
              </a:spcBef>
              <a:spcAft>
                <a:spcPts val="0"/>
              </a:spcAft>
              <a:buNone/>
            </a:pPr>
            <a:r>
              <a:rPr lang="en"/>
              <a:t>People likely to say office has a desk with a computer on it, bookshelves, a chair</a:t>
            </a:r>
            <a:endParaRPr/>
          </a:p>
          <a:p>
            <a:pPr marL="0" lvl="0" indent="0" algn="l" rtl="0">
              <a:spcBef>
                <a:spcPts val="0"/>
              </a:spcBef>
              <a:spcAft>
                <a:spcPts val="0"/>
              </a:spcAft>
              <a:buNone/>
            </a:pPr>
            <a:r>
              <a:rPr lang="en"/>
              <a:t>Dept store has racks of clothes, changing room,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  What a given scene usually contains: a scene schema (visualizations contain information based on our knowledge of different kinds of scenes</a:t>
            </a:r>
            <a:endParaRPr/>
          </a:p>
          <a:p>
            <a:pPr marL="0" lvl="0" indent="0" algn="l" rtl="0">
              <a:spcBef>
                <a:spcPts val="0"/>
              </a:spcBef>
              <a:spcAft>
                <a:spcPts val="0"/>
              </a:spcAft>
              <a:buNone/>
            </a:pPr>
            <a:endParaRPr/>
          </a:p>
          <a:p>
            <a:pPr marL="0" lvl="0" indent="0" algn="l" rtl="0">
              <a:spcBef>
                <a:spcPts val="0"/>
              </a:spcBef>
              <a:spcAft>
                <a:spcPts val="0"/>
              </a:spcAft>
              <a:buNone/>
            </a:pPr>
            <a:r>
              <a:rPr lang="en"/>
              <a:t>•The meaning of a given scene is related to what is happening within that scene, and semantic regularities are the characteristics associated with the functions carried out in different types of scenes.</a:t>
            </a:r>
            <a:endParaRPr/>
          </a:p>
          <a:p>
            <a:pPr marL="0" lvl="0" indent="0" algn="l" rtl="0">
              <a:spcBef>
                <a:spcPts val="0"/>
              </a:spcBef>
              <a:spcAft>
                <a:spcPts val="0"/>
              </a:spcAft>
              <a:buNone/>
            </a:pPr>
            <a:r>
              <a:rPr lang="en"/>
              <a:t>•A scene schema is the knowledge of what a given scene ordinarily contains (e.g., if you think of a professor’s office, what would you expect to find/see there?)</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85fda1c75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85fda1c75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•One’s estimate of the probability of a given outcome is influenced by two factors:</a:t>
            </a:r>
            <a:endParaRPr/>
          </a:p>
          <a:p>
            <a:pPr marL="0" lvl="0" indent="0" algn="l" rtl="0">
              <a:spcBef>
                <a:spcPts val="0"/>
              </a:spcBef>
              <a:spcAft>
                <a:spcPts val="0"/>
              </a:spcAft>
              <a:buClr>
                <a:schemeClr val="dk1"/>
              </a:buClr>
              <a:buSzPts val="1100"/>
              <a:buFont typeface="Arial"/>
              <a:buNone/>
            </a:pPr>
            <a:r>
              <a:rPr lang="en"/>
              <a:t>a.The prior probability (our initial belief about the probability of an outcome)</a:t>
            </a:r>
            <a:endParaRPr/>
          </a:p>
          <a:p>
            <a:pPr marL="0" lvl="0" indent="0" algn="l" rtl="0">
              <a:spcBef>
                <a:spcPts val="0"/>
              </a:spcBef>
              <a:spcAft>
                <a:spcPts val="0"/>
              </a:spcAft>
              <a:buNone/>
            </a:pPr>
            <a:r>
              <a:rPr lang="en"/>
              <a:t>b.The likelihood of a given outcome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914400" lvl="1" indent="-342900" algn="l" rtl="0">
              <a:spcBef>
                <a:spcPts val="600"/>
              </a:spcBef>
              <a:spcAft>
                <a:spcPts val="0"/>
              </a:spcAft>
              <a:buClr>
                <a:srgbClr val="677480"/>
              </a:buClr>
              <a:buSzPts val="1800"/>
              <a:buFont typeface="Lato"/>
              <a:buChar char="○"/>
            </a:pPr>
            <a:r>
              <a:rPr lang="en" sz="1800">
                <a:solidFill>
                  <a:srgbClr val="677480"/>
                </a:solidFill>
                <a:latin typeface="Lato"/>
                <a:ea typeface="Lato"/>
                <a:cs typeface="Lato"/>
                <a:sym typeface="Lato"/>
              </a:rPr>
              <a:t>For example, if someone has a cough, many things can cause that (e.g., cold, TB, dry throat, etc. - prior). Interacting with that person, you see runny nose, watery eyes - it must be a cold (updating)!</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85fda1c75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85fda1c75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•“Old” view – structuralism</a:t>
            </a:r>
            <a:endParaRPr/>
          </a:p>
          <a:p>
            <a:pPr marL="0" lvl="0" indent="0" algn="l" rtl="0">
              <a:spcBef>
                <a:spcPts val="0"/>
              </a:spcBef>
              <a:spcAft>
                <a:spcPts val="0"/>
              </a:spcAft>
              <a:buClr>
                <a:schemeClr val="dk1"/>
              </a:buClr>
              <a:buSzPts val="1100"/>
              <a:buFont typeface="Arial"/>
              <a:buNone/>
            </a:pPr>
            <a:r>
              <a:rPr lang="en"/>
              <a:t>–Perception involves adding up sensations</a:t>
            </a:r>
            <a:endParaRPr/>
          </a:p>
          <a:p>
            <a:pPr marL="0" lvl="0" indent="0" algn="l" rtl="0">
              <a:spcBef>
                <a:spcPts val="0"/>
              </a:spcBef>
              <a:spcAft>
                <a:spcPts val="0"/>
              </a:spcAft>
              <a:buClr>
                <a:schemeClr val="dk1"/>
              </a:buClr>
              <a:buSzPts val="1100"/>
              <a:buFont typeface="Arial"/>
              <a:buNone/>
            </a:pPr>
            <a:r>
              <a:rPr lang="en"/>
              <a:t>•“New” view – Gestalt psychologists</a:t>
            </a:r>
            <a:endParaRPr/>
          </a:p>
          <a:p>
            <a:pPr marL="0" lvl="0" indent="0" algn="l" rtl="0">
              <a:spcBef>
                <a:spcPts val="0"/>
              </a:spcBef>
              <a:spcAft>
                <a:spcPts val="0"/>
              </a:spcAft>
              <a:buClr>
                <a:schemeClr val="dk1"/>
              </a:buClr>
              <a:buSzPts val="1100"/>
              <a:buFont typeface="Arial"/>
              <a:buNone/>
            </a:pPr>
            <a:r>
              <a:rPr lang="en"/>
              <a:t>–The mind groups patterns according to laws of perceptual organization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•Gestalt laws often provide accurate information about properties of the environment</a:t>
            </a:r>
            <a:endParaRPr/>
          </a:p>
          <a:p>
            <a:pPr marL="0" lvl="0" indent="0" algn="l" rtl="0">
              <a:spcBef>
                <a:spcPts val="0"/>
              </a:spcBef>
              <a:spcAft>
                <a:spcPts val="0"/>
              </a:spcAft>
              <a:buClr>
                <a:schemeClr val="dk1"/>
              </a:buClr>
              <a:buSzPts val="1100"/>
              <a:buFont typeface="Arial"/>
              <a:buNone/>
            </a:pPr>
            <a:r>
              <a:rPr lang="en"/>
              <a:t>–Reflect experience</a:t>
            </a:r>
            <a:endParaRPr/>
          </a:p>
          <a:p>
            <a:pPr marL="0" lvl="0" indent="0" algn="l" rtl="0">
              <a:spcBef>
                <a:spcPts val="0"/>
              </a:spcBef>
              <a:spcAft>
                <a:spcPts val="0"/>
              </a:spcAft>
              <a:buClr>
                <a:schemeClr val="dk1"/>
              </a:buClr>
              <a:buSzPts val="1100"/>
              <a:buFont typeface="Arial"/>
              <a:buNone/>
            </a:pPr>
            <a:r>
              <a:rPr lang="en"/>
              <a:t>–Experience is important but does not overcome perceptual principles</a:t>
            </a:r>
            <a:endParaRPr/>
          </a:p>
          <a:p>
            <a:pPr marL="0" lvl="0" indent="0" algn="l" rtl="0">
              <a:spcBef>
                <a:spcPts val="0"/>
              </a:spcBef>
              <a:spcAft>
                <a:spcPts val="0"/>
              </a:spcAft>
              <a:buClr>
                <a:schemeClr val="dk1"/>
              </a:buClr>
              <a:buSzPts val="1100"/>
              <a:buFont typeface="Arial"/>
              <a:buNone/>
            </a:pPr>
            <a:r>
              <a:rPr lang="en"/>
              <a:t>•Gestalt laws are intrinsic</a:t>
            </a: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5fda1c75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5fda1c75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Good continuation: points that when connected result in straight or smoothly curving lines are seen as belonging together, following the smoothest path. Objects that are overlapped by others are perceived as continuing behind the overlapping object</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Image credit: cengage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85fda1c75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85fda1c75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Pragnanz (Good Figure or Simplicity): every stimulus pattern is seen in such a way that the resulting structure is as simple as possible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85fda1c7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85fda1c7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85fda1c75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85fda1c75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Similarity: similar things are grouped together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85fda1c75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85fda1c75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https://en.wikipedia.org/wiki/Greeble_(psychology)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•Neurons become tuned to respond best to what we commonly experience </a:t>
            </a:r>
            <a:endParaRPr/>
          </a:p>
          <a:p>
            <a:pPr marL="0" lvl="0" indent="0" algn="l" rtl="0">
              <a:spcBef>
                <a:spcPts val="0"/>
              </a:spcBef>
              <a:spcAft>
                <a:spcPts val="0"/>
              </a:spcAft>
              <a:buClr>
                <a:schemeClr val="dk1"/>
              </a:buClr>
              <a:buSzPts val="1100"/>
              <a:buFont typeface="Arial"/>
              <a:buNone/>
            </a:pPr>
            <a:r>
              <a:rPr lang="en"/>
              <a:t>–Horizontals and verticals</a:t>
            </a:r>
            <a:endParaRPr/>
          </a:p>
          <a:p>
            <a:pPr marL="0" lvl="0" indent="0" algn="l" rtl="0">
              <a:spcBef>
                <a:spcPts val="0"/>
              </a:spcBef>
              <a:spcAft>
                <a:spcPts val="0"/>
              </a:spcAft>
              <a:buClr>
                <a:schemeClr val="dk1"/>
              </a:buClr>
              <a:buSzPts val="1100"/>
              <a:buFont typeface="Arial"/>
              <a:buNone/>
            </a:pPr>
            <a:r>
              <a:rPr lang="en"/>
              <a:t>–Experience-dependent plasticity</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85fda1c75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85fda1c75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https://en.wikipedia.org/wiki/Two-streams_hypothesis#/media/File:Ventral-dorsal_streams.svg</a:t>
            </a:r>
            <a:endParaRPr>
              <a:solidFill>
                <a:schemeClr val="dk1"/>
              </a:solidFill>
              <a:latin typeface="Courier New"/>
              <a:ea typeface="Courier New"/>
              <a:cs typeface="Courier New"/>
              <a:sym typeface="Courier New"/>
            </a:endParaRPr>
          </a:p>
          <a:p>
            <a:pPr marL="0" lvl="0" indent="0" algn="l" rtl="0">
              <a:spcBef>
                <a:spcPts val="0"/>
              </a:spcBef>
              <a:spcAft>
                <a:spcPts val="0"/>
              </a:spcAft>
              <a:buNone/>
            </a:pP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Determined these pathways via brain ablations + neuropsychology studies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Pathway from striate cortex to temporal lobe: </a:t>
            </a:r>
            <a:r>
              <a:rPr lang="en" i="1">
                <a:solidFill>
                  <a:schemeClr val="dk1"/>
                </a:solidFill>
              </a:rPr>
              <a:t>what</a:t>
            </a:r>
            <a:r>
              <a:rPr lang="en">
                <a:solidFill>
                  <a:schemeClr val="dk1"/>
                </a:solidFill>
              </a:rPr>
              <a:t> pathway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Pathway from striate cortex to parietal lobe: </a:t>
            </a:r>
            <a:r>
              <a:rPr lang="en" i="1">
                <a:solidFill>
                  <a:schemeClr val="dk1"/>
                </a:solidFill>
              </a:rPr>
              <a:t>where</a:t>
            </a:r>
            <a:r>
              <a:rPr lang="en">
                <a:solidFill>
                  <a:schemeClr val="dk1"/>
                </a:solidFill>
              </a:rPr>
              <a:t> pathway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a:solidFill>
                  <a:schemeClr val="dk1"/>
                </a:solidFill>
              </a:rPr>
              <a:t>One mechanism for judging orientation, another for coordinating vision and action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Pathway from visual cortex to temporal lobe: </a:t>
            </a:r>
            <a:r>
              <a:rPr lang="en" i="1">
                <a:solidFill>
                  <a:schemeClr val="dk1"/>
                </a:solidFill>
              </a:rPr>
              <a:t>perception</a:t>
            </a:r>
            <a:r>
              <a:rPr lang="en">
                <a:solidFill>
                  <a:schemeClr val="dk1"/>
                </a:solidFill>
              </a:rPr>
              <a:t> pathway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Pathway from visual cortex to parietal lobe: </a:t>
            </a:r>
            <a:r>
              <a:rPr lang="en" i="1">
                <a:solidFill>
                  <a:schemeClr val="dk1"/>
                </a:solidFill>
              </a:rPr>
              <a:t>action</a:t>
            </a:r>
            <a:r>
              <a:rPr lang="en">
                <a:solidFill>
                  <a:schemeClr val="dk1"/>
                </a:solidFill>
              </a:rPr>
              <a:t> pathway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85fda1c75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85fda1c75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85fda1c75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85fda1c75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85fda1c75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85fda1c75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Attention can be guided endogenously (‘top-down’, i.e. by our internal goals) or exogenously (‘bottom-up’, i.e. by salient stimulus features of the environment). Fig.: a typical endogenous cuing study (‘Posner task’), where target detection times are fastest following valid cues, and slowest following invalid cues.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85fda1c75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85fda1c75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 a typical exogenous cuing study, where salient but task-irrelevant stimuli attract attention (‘attentional capture’). Note that the capture effect starts early, is short-lived, and reverses if the salient distractor stimulus precedes the target by more than circa 300ms (‘inhibition of return’).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85fda1c75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85fda1c7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Importantly, top-down and bottom-up influences on attention interact, as evident in the finding of “contingent capture”: When asked to detect the location of a color “singleton” stimulus (here, the red “=“ symbol), subjects’ spatial attention will be captured “bottom-up” by a preceding cue only if it is a color cue (i.e., relevant to the current task set), but not if it is a sudden-onset cue (not relevant to task, but usually a potent stimulus to capture attention).</a:t>
            </a: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85fda1c75_0_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85fda1c75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85fda1c75_0_5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85fda1c75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   If you don’t attend to it, it’s lost</a:t>
            </a:r>
            <a:endParaRPr/>
          </a:p>
          <a:p>
            <a:pPr marL="0" lvl="0" indent="0" algn="l" rtl="0">
              <a:spcBef>
                <a:spcPts val="0"/>
              </a:spcBef>
              <a:spcAft>
                <a:spcPts val="0"/>
              </a:spcAft>
              <a:buClr>
                <a:schemeClr val="dk1"/>
              </a:buClr>
              <a:buSzPts val="1100"/>
              <a:buFont typeface="Arial"/>
              <a:buNone/>
            </a:pPr>
            <a:r>
              <a:rPr lang="en"/>
              <a:t>•Sensory memory</a:t>
            </a:r>
            <a:endParaRPr/>
          </a:p>
          <a:p>
            <a:pPr marL="0" lvl="0" indent="0" algn="l" rtl="0">
              <a:spcBef>
                <a:spcPts val="0"/>
              </a:spcBef>
              <a:spcAft>
                <a:spcPts val="0"/>
              </a:spcAft>
              <a:buClr>
                <a:schemeClr val="dk1"/>
              </a:buClr>
              <a:buSzPts val="1100"/>
              <a:buFont typeface="Arial"/>
              <a:buNone/>
            </a:pPr>
            <a:r>
              <a:rPr lang="en"/>
              <a:t>–Holds all incoming information for a fraction of a second</a:t>
            </a:r>
            <a:endParaRPr/>
          </a:p>
          <a:p>
            <a:pPr marL="0" lvl="0" indent="0" algn="l" rtl="0">
              <a:spcBef>
                <a:spcPts val="0"/>
              </a:spcBef>
              <a:spcAft>
                <a:spcPts val="0"/>
              </a:spcAft>
              <a:buClr>
                <a:schemeClr val="dk1"/>
              </a:buClr>
              <a:buSzPts val="1100"/>
              <a:buFont typeface="Arial"/>
              <a:buNone/>
            </a:pPr>
            <a:r>
              <a:rPr lang="en"/>
              <a:t>–Transfers all information to next stage</a:t>
            </a:r>
            <a:endParaRPr/>
          </a:p>
          <a:p>
            <a:pPr marL="0" lvl="0" indent="0" algn="l" rtl="0">
              <a:spcBef>
                <a:spcPts val="0"/>
              </a:spcBef>
              <a:spcAft>
                <a:spcPts val="0"/>
              </a:spcAft>
              <a:buClr>
                <a:schemeClr val="dk1"/>
              </a:buClr>
              <a:buSzPts val="1100"/>
              <a:buFont typeface="Arial"/>
              <a:buNone/>
            </a:pPr>
            <a:r>
              <a:rPr lang="en"/>
              <a:t>•Filter </a:t>
            </a:r>
            <a:endParaRPr/>
          </a:p>
          <a:p>
            <a:pPr marL="0" lvl="0" indent="0" algn="l" rtl="0">
              <a:spcBef>
                <a:spcPts val="0"/>
              </a:spcBef>
              <a:spcAft>
                <a:spcPts val="0"/>
              </a:spcAft>
              <a:buClr>
                <a:schemeClr val="dk1"/>
              </a:buClr>
              <a:buSzPts val="1100"/>
              <a:buFont typeface="Arial"/>
              <a:buNone/>
            </a:pPr>
            <a:r>
              <a:rPr lang="en"/>
              <a:t>–Identifies attended message based on physical characteristics</a:t>
            </a:r>
            <a:endParaRPr/>
          </a:p>
          <a:p>
            <a:pPr marL="0" lvl="0" indent="0" algn="l" rtl="0">
              <a:spcBef>
                <a:spcPts val="0"/>
              </a:spcBef>
              <a:spcAft>
                <a:spcPts val="0"/>
              </a:spcAft>
              <a:buClr>
                <a:schemeClr val="dk1"/>
              </a:buClr>
              <a:buSzPts val="1100"/>
              <a:buFont typeface="Arial"/>
              <a:buNone/>
            </a:pPr>
            <a:r>
              <a:rPr lang="en"/>
              <a:t>–Only attended message is passed on to the next stage</a:t>
            </a:r>
            <a:endParaRPr/>
          </a:p>
          <a:p>
            <a:pPr marL="0" lvl="0" indent="0" algn="l" rtl="0">
              <a:spcBef>
                <a:spcPts val="0"/>
              </a:spcBef>
              <a:spcAft>
                <a:spcPts val="0"/>
              </a:spcAft>
              <a:buClr>
                <a:schemeClr val="dk1"/>
              </a:buClr>
              <a:buSzPts val="1100"/>
              <a:buFont typeface="Arial"/>
              <a:buNone/>
            </a:pPr>
            <a:r>
              <a:rPr lang="en"/>
              <a:t>•Detector</a:t>
            </a:r>
            <a:endParaRPr/>
          </a:p>
          <a:p>
            <a:pPr marL="0" lvl="0" indent="0" algn="l" rtl="0">
              <a:spcBef>
                <a:spcPts val="0"/>
              </a:spcBef>
              <a:spcAft>
                <a:spcPts val="0"/>
              </a:spcAft>
              <a:buClr>
                <a:schemeClr val="dk1"/>
              </a:buClr>
              <a:buSzPts val="1100"/>
              <a:buFont typeface="Arial"/>
              <a:buNone/>
            </a:pPr>
            <a:r>
              <a:rPr lang="en"/>
              <a:t>–Processes all information to determine higher-level characteristics of the message</a:t>
            </a:r>
            <a:endParaRPr/>
          </a:p>
          <a:p>
            <a:pPr marL="0" lvl="0" indent="0" algn="l" rtl="0">
              <a:spcBef>
                <a:spcPts val="0"/>
              </a:spcBef>
              <a:spcAft>
                <a:spcPts val="0"/>
              </a:spcAft>
              <a:buClr>
                <a:schemeClr val="dk1"/>
              </a:buClr>
              <a:buSzPts val="1100"/>
              <a:buFont typeface="Arial"/>
              <a:buNone/>
            </a:pPr>
            <a:r>
              <a:rPr lang="en"/>
              <a:t>•Short-term  memory</a:t>
            </a:r>
            <a:endParaRPr/>
          </a:p>
          <a:p>
            <a:pPr marL="0" lvl="0" indent="0" algn="l" rtl="0">
              <a:spcBef>
                <a:spcPts val="0"/>
              </a:spcBef>
              <a:spcAft>
                <a:spcPts val="0"/>
              </a:spcAft>
              <a:buClr>
                <a:schemeClr val="dk1"/>
              </a:buClr>
              <a:buSzPts val="1100"/>
              <a:buFont typeface="Arial"/>
              <a:buNone/>
            </a:pPr>
            <a:r>
              <a:rPr lang="en"/>
              <a:t>–Receives output of detector</a:t>
            </a:r>
            <a:endParaRPr/>
          </a:p>
          <a:p>
            <a:pPr marL="0" lvl="0" indent="0" algn="l" rtl="0">
              <a:spcBef>
                <a:spcPts val="0"/>
              </a:spcBef>
              <a:spcAft>
                <a:spcPts val="0"/>
              </a:spcAft>
              <a:buClr>
                <a:schemeClr val="dk1"/>
              </a:buClr>
              <a:buSzPts val="1100"/>
              <a:buFont typeface="Arial"/>
              <a:buNone/>
            </a:pPr>
            <a:r>
              <a:rPr lang="en"/>
              <a:t>–Holds information for 10-15 seconds and may transfer it to long-term memory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85fda1c75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85fda1c7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85fda1c75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85fda1c75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credit: Cengage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   A “leaky filter” model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•Attenuator</a:t>
            </a:r>
            <a:endParaRPr/>
          </a:p>
          <a:p>
            <a:pPr marL="0" lvl="0" indent="0" algn="l" rtl="0">
              <a:spcBef>
                <a:spcPts val="0"/>
              </a:spcBef>
              <a:spcAft>
                <a:spcPts val="0"/>
              </a:spcAft>
              <a:buClr>
                <a:schemeClr val="dk1"/>
              </a:buClr>
              <a:buSzPts val="1100"/>
              <a:buFont typeface="Arial"/>
              <a:buNone/>
            </a:pPr>
            <a:r>
              <a:rPr lang="en"/>
              <a:t>–Analyzes incoming message in terms of physical characteristics, language, and meaning</a:t>
            </a:r>
            <a:endParaRPr/>
          </a:p>
          <a:p>
            <a:pPr marL="0" lvl="0" indent="0" algn="l" rtl="0">
              <a:spcBef>
                <a:spcPts val="0"/>
              </a:spcBef>
              <a:spcAft>
                <a:spcPts val="0"/>
              </a:spcAft>
              <a:buClr>
                <a:schemeClr val="dk1"/>
              </a:buClr>
              <a:buSzPts val="1100"/>
              <a:buFont typeface="Arial"/>
              <a:buNone/>
            </a:pPr>
            <a:r>
              <a:rPr lang="en"/>
              <a:t>•Attended to message is let through the attenuator at full strength</a:t>
            </a:r>
            <a:endParaRPr/>
          </a:p>
          <a:p>
            <a:pPr marL="0" lvl="0" indent="0" algn="l" rtl="0">
              <a:spcBef>
                <a:spcPts val="0"/>
              </a:spcBef>
              <a:spcAft>
                <a:spcPts val="0"/>
              </a:spcAft>
              <a:buNone/>
            </a:pPr>
            <a:r>
              <a:rPr lang="en"/>
              <a:t>•Unattended message is let through at a much weaker strength</a:t>
            </a:r>
            <a:endParaRPr/>
          </a:p>
          <a:p>
            <a:pPr marL="0" lvl="0" indent="0" algn="l" rtl="0">
              <a:spcBef>
                <a:spcPts val="0"/>
              </a:spcBef>
              <a:spcAft>
                <a:spcPts val="0"/>
              </a:spcAft>
              <a:buNone/>
            </a:pPr>
            <a:endParaRPr/>
          </a:p>
          <a:p>
            <a:pPr marL="0" lvl="0" indent="0" algn="l" rtl="0">
              <a:spcBef>
                <a:spcPts val="0"/>
              </a:spcBef>
              <a:spcAft>
                <a:spcPts val="0"/>
              </a:spcAft>
              <a:buNone/>
            </a:pPr>
            <a:r>
              <a:rPr lang="en"/>
              <a:t>•Dictionary unit</a:t>
            </a:r>
            <a:endParaRPr/>
          </a:p>
          <a:p>
            <a:pPr marL="0" lvl="0" indent="0" algn="l" rtl="0">
              <a:spcBef>
                <a:spcPts val="0"/>
              </a:spcBef>
              <a:spcAft>
                <a:spcPts val="0"/>
              </a:spcAft>
              <a:buNone/>
            </a:pPr>
            <a:r>
              <a:rPr lang="en"/>
              <a:t>–Contains words, each of which have thresholds </a:t>
            </a:r>
            <a:r>
              <a:rPr lang="en">
                <a:solidFill>
                  <a:schemeClr val="dk1"/>
                </a:solidFill>
              </a:rPr>
              <a:t>(i.e., smallest signal strength that can be detected)</a:t>
            </a:r>
            <a:endParaRPr>
              <a:solidFill>
                <a:schemeClr val="dk1"/>
              </a:solidFill>
            </a:endParaRPr>
          </a:p>
          <a:p>
            <a:pPr marL="0" lvl="0" indent="0" algn="l" rtl="0">
              <a:spcBef>
                <a:spcPts val="0"/>
              </a:spcBef>
              <a:spcAft>
                <a:spcPts val="0"/>
              </a:spcAft>
              <a:buNone/>
            </a:pPr>
            <a:r>
              <a:rPr lang="en"/>
              <a:t> for being activated</a:t>
            </a:r>
            <a:endParaRPr/>
          </a:p>
          <a:p>
            <a:pPr marL="0" lvl="0" indent="0" algn="l" rtl="0">
              <a:spcBef>
                <a:spcPts val="0"/>
              </a:spcBef>
              <a:spcAft>
                <a:spcPts val="0"/>
              </a:spcAft>
              <a:buNone/>
            </a:pPr>
            <a:r>
              <a:rPr lang="en"/>
              <a:t>•Words that are common or important have low thresholds</a:t>
            </a:r>
            <a:endParaRPr/>
          </a:p>
          <a:p>
            <a:pPr marL="0" lvl="0" indent="0" algn="l" rtl="0">
              <a:spcBef>
                <a:spcPts val="0"/>
              </a:spcBef>
              <a:spcAft>
                <a:spcPts val="0"/>
              </a:spcAft>
              <a:buNone/>
            </a:pPr>
            <a:r>
              <a:rPr lang="en"/>
              <a:t>•Uncommon words have high thresholds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85fda1c75_0_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85fda1c75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         Dichotic listening task:</a:t>
            </a:r>
            <a:endParaRPr/>
          </a:p>
          <a:p>
            <a:pPr marL="0" lvl="0" indent="0" algn="l" rtl="0">
              <a:spcBef>
                <a:spcPts val="0"/>
              </a:spcBef>
              <a:spcAft>
                <a:spcPts val="0"/>
              </a:spcAft>
              <a:buClr>
                <a:schemeClr val="dk1"/>
              </a:buClr>
              <a:buSzPts val="1100"/>
              <a:buFont typeface="Arial"/>
              <a:buNone/>
            </a:pPr>
            <a:r>
              <a:rPr lang="en"/>
              <a:t>	- Participant’s name gets through (early selection/Broadbent can’t explain)</a:t>
            </a:r>
            <a:endParaRPr/>
          </a:p>
          <a:p>
            <a:pPr marL="0" lvl="0" indent="457200" algn="l" rtl="0">
              <a:spcBef>
                <a:spcPts val="0"/>
              </a:spcBef>
              <a:spcAft>
                <a:spcPts val="0"/>
              </a:spcAft>
              <a:buClr>
                <a:schemeClr val="dk1"/>
              </a:buClr>
              <a:buSzPts val="1100"/>
              <a:buFont typeface="Arial"/>
              <a:buNone/>
            </a:pPr>
            <a:r>
              <a:rPr lang="en"/>
              <a:t>- Participants can shadow meaningful messages that switch from one ear to another </a:t>
            </a:r>
            <a:r>
              <a:rPr lang="en">
                <a:solidFill>
                  <a:schemeClr val="dk1"/>
                </a:solidFill>
              </a:rPr>
              <a:t>(early selection/Broadbent can’t explain)</a:t>
            </a:r>
            <a:endParaRPr/>
          </a:p>
          <a:p>
            <a:pPr marL="0" lvl="0" indent="457200" algn="l" rtl="0">
              <a:spcBef>
                <a:spcPts val="0"/>
              </a:spcBef>
              <a:spcAft>
                <a:spcPts val="0"/>
              </a:spcAft>
              <a:buClr>
                <a:schemeClr val="dk1"/>
              </a:buClr>
              <a:buSzPts val="1100"/>
              <a:buFont typeface="Arial"/>
              <a:buNone/>
            </a:pPr>
            <a:r>
              <a:rPr lang="en"/>
              <a:t>- In attending ear, hear ambiguous sentences; combined the word they heard in unattended stream w/ ambiguous sentence in later report. I.e., meaning </a:t>
            </a:r>
            <a:r>
              <a:rPr lang="en" i="1"/>
              <a:t>can</a:t>
            </a:r>
            <a:r>
              <a:rPr lang="en"/>
              <a:t> get through. (early selection can’t explain)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         Late selection models of attention: most of the incoming information is processed to the level of meaning before the message to be further processed is selected</a:t>
            </a:r>
            <a:endParaRPr/>
          </a:p>
          <a:p>
            <a:pPr marL="0" lvl="0" indent="0" algn="l" rtl="0">
              <a:spcBef>
                <a:spcPts val="0"/>
              </a:spcBef>
              <a:spcAft>
                <a:spcPts val="0"/>
              </a:spcAft>
              <a:buClr>
                <a:schemeClr val="dk1"/>
              </a:buClr>
              <a:buSzPts val="1100"/>
              <a:buFont typeface="Arial"/>
              <a:buNone/>
            </a:pPr>
            <a:r>
              <a:rPr lang="en"/>
              <a:t> </a:t>
            </a:r>
            <a:endParaRPr/>
          </a:p>
          <a:p>
            <a:pPr marL="0" lvl="0" indent="0" algn="l" rtl="0">
              <a:spcBef>
                <a:spcPts val="0"/>
              </a:spcBef>
              <a:spcAft>
                <a:spcPts val="0"/>
              </a:spcAft>
              <a:buNone/>
            </a:pPr>
            <a:r>
              <a:rPr lang="en"/>
              <a:t>No one answer to the early-late controversy; early selection demonstrated in some circumstances, late in others. Focus shifted to the factors that control attention.</a:t>
            </a:r>
            <a:endParaRPr/>
          </a:p>
          <a:p>
            <a:pPr marL="0" lvl="0" indent="0" algn="l" rtl="0">
              <a:spcBef>
                <a:spcPts val="0"/>
              </a:spcBef>
              <a:spcAft>
                <a:spcPts val="0"/>
              </a:spcAft>
              <a:buNone/>
            </a:pPr>
            <a:endParaRPr/>
          </a:p>
          <a:p>
            <a:pPr marL="0" lvl="0" indent="0" algn="l" rtl="0">
              <a:spcBef>
                <a:spcPts val="0"/>
              </a:spcBef>
              <a:spcAft>
                <a:spcPts val="0"/>
              </a:spcAft>
              <a:buNone/>
            </a:pPr>
            <a:r>
              <a:rPr lang="en"/>
              <a:t>Image credit: </a:t>
            </a:r>
            <a:r>
              <a:rPr lang="en" u="sng">
                <a:solidFill>
                  <a:schemeClr val="hlink"/>
                </a:solidFill>
                <a:hlinkClick r:id="rId3"/>
              </a:rPr>
              <a:t>https://www.simplypsychology.org/attention-models.html</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585fda1c75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585fda1c7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Situation selection: You can choose to put yourself into a potentially awkward situation or spend your time doing something else. (Avoiding or approaching)</a:t>
            </a:r>
            <a:endParaRPr/>
          </a:p>
          <a:p>
            <a:pPr marL="0" lvl="0" indent="0" algn="l" rtl="0">
              <a:spcBef>
                <a:spcPts val="0"/>
              </a:spcBef>
              <a:spcAft>
                <a:spcPts val="0"/>
              </a:spcAft>
              <a:buClr>
                <a:schemeClr val="dk1"/>
              </a:buClr>
              <a:buSzPts val="1100"/>
              <a:buFont typeface="Arial"/>
              <a:buNone/>
            </a:pPr>
            <a:r>
              <a:rPr lang="en"/>
              <a:t>While you are in a particular situation, you can also modify what happens during it. (e.g., temporal distance - put space between you and the person…)  </a:t>
            </a:r>
            <a:endParaRPr/>
          </a:p>
          <a:p>
            <a:pPr marL="0" lvl="0" indent="0" algn="l" rtl="0">
              <a:spcBef>
                <a:spcPts val="0"/>
              </a:spcBef>
              <a:spcAft>
                <a:spcPts val="0"/>
              </a:spcAft>
              <a:buClr>
                <a:schemeClr val="dk1"/>
              </a:buClr>
              <a:buSzPts val="1100"/>
              <a:buFont typeface="Arial"/>
              <a:buNone/>
            </a:pPr>
            <a:r>
              <a:rPr lang="en"/>
              <a:t>You can also choose which particular aspects of the situation to focus on or selectively deploy your attention. (e.g., I’m not going to focus on the bad thing that happened; distraction, rumination, worry, thought suppression).</a:t>
            </a:r>
            <a:endParaRPr/>
          </a:p>
          <a:p>
            <a:pPr marL="0" lvl="0" indent="0" algn="l" rtl="0">
              <a:spcBef>
                <a:spcPts val="0"/>
              </a:spcBef>
              <a:spcAft>
                <a:spcPts val="0"/>
              </a:spcAft>
              <a:buClr>
                <a:schemeClr val="dk1"/>
              </a:buClr>
              <a:buSzPts val="1100"/>
              <a:buFont typeface="Arial"/>
              <a:buNone/>
            </a:pPr>
            <a:r>
              <a:rPr lang="en"/>
              <a:t>The meaning that you ascribe to the event can also be modulated through changing cognition… How you choose to think about these situations especially how you can reframe or reappraise your thinking in a more positive or adaptive light is the focus of many types of behavioral therapy.</a:t>
            </a:r>
            <a:endParaRPr/>
          </a:p>
          <a:p>
            <a:pPr marL="0" lvl="0" indent="0" algn="l" rtl="0">
              <a:spcBef>
                <a:spcPts val="0"/>
              </a:spcBef>
              <a:spcAft>
                <a:spcPts val="0"/>
              </a:spcAft>
              <a:buClr>
                <a:schemeClr val="dk1"/>
              </a:buClr>
              <a:buSzPts val="1100"/>
              <a:buFont typeface="Arial"/>
              <a:buNone/>
            </a:pPr>
            <a:r>
              <a:rPr lang="en"/>
              <a:t>After the emotional response occurs, you may choose to suppress your emotions, or use drugs or alcohol to alter both your cognitive experience as well as your body’s physiological responses.  Many of these response modulations involve avoidance strategies...</a:t>
            </a:r>
            <a:endParaRPr/>
          </a:p>
          <a:p>
            <a:pPr marL="0" lvl="0" indent="0" algn="l" rtl="0">
              <a:spcBef>
                <a:spcPts val="0"/>
              </a:spcBef>
              <a:spcAft>
                <a:spcPts val="0"/>
              </a:spcAft>
              <a:buNone/>
            </a:pPr>
            <a:r>
              <a:rPr lang="en"/>
              <a:t>Gross (1998b) specifically examined the difference between antecedent- and response-focused regulation strategies and found that although both methods were effective at reducing emotion expression, antecedent strategies (reappraisal) were better at reducing the experience of emotion while response strategies (suppression) induced physiological changes.  This suggests that antecedent- and response-focused emotion regulation processed may have different purposes and mechanisms.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85fda1c75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85fda1c75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5fda1c75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5fda1c75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85fda1c75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85fda1c75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85fda1c75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85fda1c75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85fda1c75_0_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85fda1c75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585fda1c75_0_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585fda1c75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85fda1c75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85fda1c75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85fda1c75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85fda1c7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85fda1c75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85fda1c75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85fda1c75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585fda1c75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585fda1c75_0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85fda1c75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85fda1c75_0_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85fda1c75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85fda1c75_0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85fda1c75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85fda1c75_0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85fda1c75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85fda1c75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85fda1c75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585fda1c75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585fda1c75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85fda1c75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85fda1c75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85fda1c75_0_8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85fda1c75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85fda1c7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85fda1c7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85fda1c75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585fda1c75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585fda1c75_0_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585fda1c75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85fda1c75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85fda1c75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85fda1c75_0_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85fda1c75_0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85fda1c75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85fda1c7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85fda1c75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85fda1c75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2533163"/>
            <a:ext cx="7218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 name="Google Shape;86;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Google Shape;19;p3"/>
          <p:cNvSpPr/>
          <p:nvPr/>
        </p:nvSpPr>
        <p:spPr>
          <a:xfrm>
            <a:off x="3047704" y="3992850"/>
            <a:ext cx="3047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5723283" y="1599675"/>
            <a:ext cx="17103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5"/>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Google Shape;43;p6"/>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Google Shape;50;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Google Shape;51;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Google Shape;52;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Google Shape;53;p7"/>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Google Shape;60;p8"/>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lstStyle>
            <a:lvl1pPr marL="457200" lvl="0" indent="-228600">
              <a:spcBef>
                <a:spcPts val="360"/>
              </a:spcBef>
              <a:spcAft>
                <a:spcPts val="0"/>
              </a:spcAft>
              <a:buClr>
                <a:srgbClr val="2185C5"/>
              </a:buClr>
              <a:buSzPts val="1400"/>
              <a:buNone/>
              <a:defRPr sz="1400">
                <a:solidFill>
                  <a:srgbClr val="2185C5"/>
                </a:solidFill>
              </a:defRPr>
            </a:lvl1pPr>
          </a:lstStyle>
          <a:p>
            <a:endParaRPr/>
          </a:p>
        </p:txBody>
      </p:sp>
      <p:sp>
        <p:nvSpPr>
          <p:cNvPr id="67" name="Google Shape;67;p9"/>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7731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05988"/>
            <a:ext cx="6462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7731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nytimes.com/interactive/2018/05/16/upshot/audio-clip-yanny-laurel-debate.html"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sKa0eaKsdA0"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A4QcyW-qTUg"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PSY102Participation"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cogpsychduke2019.github.io/wikipedia/"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721425" y="2838935"/>
            <a:ext cx="5216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PSY102: Introduction to Cognitive Psychology</a:t>
            </a:r>
            <a:endParaRPr sz="3600"/>
          </a:p>
          <a:p>
            <a:pPr marL="0" lvl="0" indent="0" algn="l" rtl="0">
              <a:spcBef>
                <a:spcPts val="0"/>
              </a:spcBef>
              <a:spcAft>
                <a:spcPts val="0"/>
              </a:spcAft>
              <a:buNone/>
            </a:pPr>
            <a:r>
              <a:rPr lang="en" sz="1800">
                <a:solidFill>
                  <a:srgbClr val="7ECEFD"/>
                </a:solidFill>
              </a:rPr>
              <a:t>Day 8 (05/24/19):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2"/>
          <p:cNvPicPr preferRelativeResize="0"/>
          <p:nvPr/>
        </p:nvPicPr>
        <p:blipFill rotWithShape="1">
          <a:blip r:embed="rId3">
            <a:alphaModFix/>
          </a:blip>
          <a:srcRect b="6489"/>
          <a:stretch/>
        </p:blipFill>
        <p:spPr>
          <a:xfrm>
            <a:off x="414650" y="103850"/>
            <a:ext cx="7652300" cy="1948825"/>
          </a:xfrm>
          <a:prstGeom prst="rect">
            <a:avLst/>
          </a:prstGeom>
          <a:noFill/>
          <a:ln>
            <a:noFill/>
          </a:ln>
        </p:spPr>
      </p:pic>
      <p:pic>
        <p:nvPicPr>
          <p:cNvPr id="146" name="Google Shape;146;p22"/>
          <p:cNvPicPr preferRelativeResize="0"/>
          <p:nvPr/>
        </p:nvPicPr>
        <p:blipFill rotWithShape="1">
          <a:blip r:embed="rId4">
            <a:alphaModFix/>
          </a:blip>
          <a:srcRect b="5979"/>
          <a:stretch/>
        </p:blipFill>
        <p:spPr>
          <a:xfrm>
            <a:off x="945250" y="2257650"/>
            <a:ext cx="6591076" cy="271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Feature Detectors: neurons that respond best to a specific stimulus</a:t>
            </a:r>
            <a:endParaRPr sz="3000"/>
          </a:p>
        </p:txBody>
      </p:sp>
      <p:pic>
        <p:nvPicPr>
          <p:cNvPr id="152" name="Google Shape;152;p23"/>
          <p:cNvPicPr preferRelativeResize="0"/>
          <p:nvPr/>
        </p:nvPicPr>
        <p:blipFill>
          <a:blip r:embed="rId3">
            <a:alphaModFix/>
          </a:blip>
          <a:stretch>
            <a:fillRect/>
          </a:stretch>
        </p:blipFill>
        <p:spPr>
          <a:xfrm>
            <a:off x="2669788" y="1193413"/>
            <a:ext cx="2910423" cy="37753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Hierarchical Processing</a:t>
            </a:r>
            <a:endParaRPr/>
          </a:p>
        </p:txBody>
      </p:sp>
      <p:sp>
        <p:nvSpPr>
          <p:cNvPr id="158" name="Google Shape;158;p24"/>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When we perceive different objects, we do so in a specific order that moves from lower to higher areas of the brain</a:t>
            </a:r>
            <a:endParaRPr sz="2400"/>
          </a:p>
          <a:p>
            <a:pPr marL="0" lvl="0" indent="0" algn="l" rtl="0">
              <a:spcBef>
                <a:spcPts val="600"/>
              </a:spcBef>
              <a:spcAft>
                <a:spcPts val="0"/>
              </a:spcAft>
              <a:buClr>
                <a:schemeClr val="dk1"/>
              </a:buClr>
              <a:buSzPts val="1100"/>
              <a:buFont typeface="Arial"/>
              <a:buNone/>
            </a:pPr>
            <a:endParaRPr sz="2400"/>
          </a:p>
          <a:p>
            <a:pPr marL="457200" lvl="0" indent="-381000" algn="l" rtl="0">
              <a:spcBef>
                <a:spcPts val="600"/>
              </a:spcBef>
              <a:spcAft>
                <a:spcPts val="0"/>
              </a:spcAft>
              <a:buSzPts val="2400"/>
              <a:buChar char="▷"/>
            </a:pPr>
            <a:r>
              <a:rPr lang="en" sz="2400"/>
              <a:t>The ascension from lower to higher areas of the brain corresponds to perceiving objects that move from lower (simple) to higher levels of complexity</a:t>
            </a:r>
            <a:endParaRPr sz="2400"/>
          </a:p>
          <a:p>
            <a:pPr marL="0" lvl="0" indent="0" algn="l" rtl="0">
              <a:spcBef>
                <a:spcPts val="600"/>
              </a:spcBef>
              <a:spcAft>
                <a:spcPts val="0"/>
              </a:spcAft>
              <a:buNone/>
            </a:pP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Specificity coding</a:t>
            </a:r>
            <a:endParaRPr/>
          </a:p>
        </p:txBody>
      </p:sp>
      <p:sp>
        <p:nvSpPr>
          <p:cNvPr id="164" name="Google Shape;164;p25"/>
          <p:cNvSpPr txBox="1">
            <a:spLocks noGrp="1"/>
          </p:cNvSpPr>
          <p:nvPr>
            <p:ph type="body" idx="1"/>
          </p:nvPr>
        </p:nvSpPr>
        <p:spPr>
          <a:xfrm>
            <a:off x="893700" y="840190"/>
            <a:ext cx="6462600" cy="71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a:t>representation of a specific stimulus by firing of specifically tuned neurons specialized to just respond to a specific stimulus</a:t>
            </a:r>
            <a:endParaRPr sz="1400"/>
          </a:p>
          <a:p>
            <a:pPr marL="0" lvl="0" indent="0" algn="l" rtl="0">
              <a:spcBef>
                <a:spcPts val="600"/>
              </a:spcBef>
              <a:spcAft>
                <a:spcPts val="0"/>
              </a:spcAft>
              <a:buNone/>
            </a:pPr>
            <a:endParaRPr sz="1400"/>
          </a:p>
        </p:txBody>
      </p:sp>
      <p:pic>
        <p:nvPicPr>
          <p:cNvPr id="165" name="Google Shape;165;p25"/>
          <p:cNvPicPr preferRelativeResize="0"/>
          <p:nvPr/>
        </p:nvPicPr>
        <p:blipFill rotWithShape="1">
          <a:blip r:embed="rId3">
            <a:alphaModFix/>
          </a:blip>
          <a:srcRect b="2276"/>
          <a:stretch/>
        </p:blipFill>
        <p:spPr>
          <a:xfrm>
            <a:off x="2957250" y="1557500"/>
            <a:ext cx="3229499" cy="3362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Population Coding</a:t>
            </a:r>
            <a:endParaRPr/>
          </a:p>
        </p:txBody>
      </p:sp>
      <p:sp>
        <p:nvSpPr>
          <p:cNvPr id="171" name="Google Shape;171;p26"/>
          <p:cNvSpPr txBox="1">
            <a:spLocks noGrp="1"/>
          </p:cNvSpPr>
          <p:nvPr>
            <p:ph type="body" idx="1"/>
          </p:nvPr>
        </p:nvSpPr>
        <p:spPr>
          <a:xfrm>
            <a:off x="893700" y="763990"/>
            <a:ext cx="6462600" cy="63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a:t>representation of a particular object by the pattern of firing of a large number of neurons</a:t>
            </a:r>
            <a:endParaRPr sz="1400"/>
          </a:p>
          <a:p>
            <a:pPr marL="0" lvl="0" indent="0" algn="l" rtl="0">
              <a:spcBef>
                <a:spcPts val="600"/>
              </a:spcBef>
              <a:spcAft>
                <a:spcPts val="0"/>
              </a:spcAft>
              <a:buNone/>
            </a:pPr>
            <a:endParaRPr sz="1400"/>
          </a:p>
        </p:txBody>
      </p:sp>
      <p:pic>
        <p:nvPicPr>
          <p:cNvPr id="172" name="Google Shape;172;p26"/>
          <p:cNvPicPr preferRelativeResize="0"/>
          <p:nvPr/>
        </p:nvPicPr>
        <p:blipFill rotWithShape="1">
          <a:blip r:embed="rId3">
            <a:alphaModFix/>
          </a:blip>
          <a:srcRect b="2856"/>
          <a:stretch/>
        </p:blipFill>
        <p:spPr>
          <a:xfrm>
            <a:off x="2503800" y="1494975"/>
            <a:ext cx="3242425" cy="334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Sparse Coding</a:t>
            </a:r>
            <a:endParaRPr/>
          </a:p>
        </p:txBody>
      </p:sp>
      <p:sp>
        <p:nvSpPr>
          <p:cNvPr id="178" name="Google Shape;178;p27"/>
          <p:cNvSpPr txBox="1">
            <a:spLocks noGrp="1"/>
          </p:cNvSpPr>
          <p:nvPr>
            <p:ph type="body" idx="1"/>
          </p:nvPr>
        </p:nvSpPr>
        <p:spPr>
          <a:xfrm>
            <a:off x="893700" y="763990"/>
            <a:ext cx="6462600" cy="717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a:t>when a particular object is represented by a pattern of firing of only a small group of neurons, with the majority of neurons remaining silent</a:t>
            </a:r>
            <a:endParaRPr sz="1400"/>
          </a:p>
          <a:p>
            <a:pPr marL="0" lvl="0" indent="0" algn="l" rtl="0">
              <a:spcBef>
                <a:spcPts val="600"/>
              </a:spcBef>
              <a:spcAft>
                <a:spcPts val="0"/>
              </a:spcAft>
              <a:buNone/>
            </a:pPr>
            <a:endParaRPr sz="1400"/>
          </a:p>
        </p:txBody>
      </p:sp>
      <p:pic>
        <p:nvPicPr>
          <p:cNvPr id="179" name="Google Shape;179;p27"/>
          <p:cNvPicPr preferRelativeResize="0"/>
          <p:nvPr/>
        </p:nvPicPr>
        <p:blipFill rotWithShape="1">
          <a:blip r:embed="rId3">
            <a:alphaModFix/>
          </a:blip>
          <a:srcRect b="3456"/>
          <a:stretch/>
        </p:blipFill>
        <p:spPr>
          <a:xfrm>
            <a:off x="2549200" y="1656050"/>
            <a:ext cx="3151600" cy="324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Localization of Function</a:t>
            </a:r>
            <a:endParaRPr/>
          </a:p>
        </p:txBody>
      </p:sp>
      <p:sp>
        <p:nvSpPr>
          <p:cNvPr id="185" name="Google Shape;185;p2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Specific functions are served by specific areas of the brain</a:t>
            </a:r>
            <a:endParaRPr sz="2400"/>
          </a:p>
          <a:p>
            <a:pPr marL="457200" lvl="0" indent="-381000" algn="l" rtl="0">
              <a:spcBef>
                <a:spcPts val="0"/>
              </a:spcBef>
              <a:spcAft>
                <a:spcPts val="0"/>
              </a:spcAft>
              <a:buSzPts val="2400"/>
              <a:buChar char="▷"/>
            </a:pPr>
            <a:r>
              <a:rPr lang="en" sz="2400"/>
              <a:t>Breaks down when area damaged</a:t>
            </a:r>
            <a:endParaRPr sz="2400"/>
          </a:p>
          <a:p>
            <a:pPr marL="914400" lvl="1" indent="-342900" algn="l" rtl="0">
              <a:spcBef>
                <a:spcPts val="0"/>
              </a:spcBef>
              <a:spcAft>
                <a:spcPts val="0"/>
              </a:spcAft>
              <a:buSzPts val="1800"/>
              <a:buChar char="○"/>
            </a:pPr>
            <a:r>
              <a:rPr lang="en" sz="1800"/>
              <a:t>Double Dissociations</a:t>
            </a:r>
            <a:endParaRPr sz="1800"/>
          </a:p>
          <a:p>
            <a:pPr marL="457200" lvl="0" indent="-381000" algn="l" rtl="0">
              <a:spcBef>
                <a:spcPts val="0"/>
              </a:spcBef>
              <a:spcAft>
                <a:spcPts val="0"/>
              </a:spcAft>
              <a:buSzPts val="2400"/>
              <a:buChar char="▷"/>
            </a:pPr>
            <a:r>
              <a:rPr lang="en" sz="2400"/>
              <a:t>Examples:</a:t>
            </a:r>
            <a:endParaRPr sz="2400"/>
          </a:p>
          <a:p>
            <a:pPr marL="914400" lvl="1" indent="-342900" algn="l" rtl="0">
              <a:spcBef>
                <a:spcPts val="0"/>
              </a:spcBef>
              <a:spcAft>
                <a:spcPts val="0"/>
              </a:spcAft>
              <a:buSzPts val="1800"/>
              <a:buChar char="○"/>
            </a:pPr>
            <a:r>
              <a:rPr lang="en" sz="1800"/>
              <a:t>Language production: Broca’s area</a:t>
            </a:r>
            <a:endParaRPr sz="1800"/>
          </a:p>
          <a:p>
            <a:pPr marL="914400" lvl="1" indent="-342900" algn="l" rtl="0">
              <a:spcBef>
                <a:spcPts val="0"/>
              </a:spcBef>
              <a:spcAft>
                <a:spcPts val="0"/>
              </a:spcAft>
              <a:buSzPts val="1800"/>
              <a:buChar char="○"/>
            </a:pPr>
            <a:r>
              <a:rPr lang="en" sz="1800"/>
              <a:t>Language comprehension: Wernicke’s area</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How is information processed?</a:t>
            </a:r>
            <a:endParaRPr sz="3400"/>
          </a:p>
        </p:txBody>
      </p:sp>
      <p:sp>
        <p:nvSpPr>
          <p:cNvPr id="191" name="Google Shape;191;p29"/>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Localized Representation</a:t>
            </a:r>
            <a:endParaRPr/>
          </a:p>
          <a:p>
            <a:pPr marL="457200" marR="0" lvl="0" indent="-317500" algn="l" rtl="0">
              <a:lnSpc>
                <a:spcPct val="100000"/>
              </a:lnSpc>
              <a:spcBef>
                <a:spcPts val="600"/>
              </a:spcBef>
              <a:spcAft>
                <a:spcPts val="0"/>
              </a:spcAft>
              <a:buClr>
                <a:srgbClr val="677480"/>
              </a:buClr>
              <a:buSzPts val="1400"/>
              <a:buFont typeface="Lato"/>
              <a:buChar char="▷"/>
            </a:pPr>
            <a:r>
              <a:rPr lang="en" sz="1400"/>
              <a:t>Fusiform Face Area: faces</a:t>
            </a:r>
            <a:endParaRPr sz="1400"/>
          </a:p>
          <a:p>
            <a:pPr marL="914400" marR="0" lvl="1" indent="-317500" algn="l" rtl="0">
              <a:lnSpc>
                <a:spcPct val="100000"/>
              </a:lnSpc>
              <a:spcBef>
                <a:spcPts val="0"/>
              </a:spcBef>
              <a:spcAft>
                <a:spcPts val="0"/>
              </a:spcAft>
              <a:buSzPts val="1400"/>
              <a:buChar char="○"/>
            </a:pPr>
            <a:r>
              <a:rPr lang="en" sz="1400"/>
              <a:t>prosopagnosia</a:t>
            </a:r>
            <a:endParaRPr sz="1400"/>
          </a:p>
          <a:p>
            <a:pPr marL="457200" marR="0" lvl="0" indent="-317500" algn="l" rtl="0">
              <a:lnSpc>
                <a:spcPct val="100000"/>
              </a:lnSpc>
              <a:spcBef>
                <a:spcPts val="0"/>
              </a:spcBef>
              <a:spcAft>
                <a:spcPts val="0"/>
              </a:spcAft>
              <a:buSzPts val="1400"/>
              <a:buChar char="▷"/>
            </a:pPr>
            <a:r>
              <a:rPr lang="en" sz="1400"/>
              <a:t>Parahippocampal place area: places (indoor/outdoor scenes)</a:t>
            </a:r>
            <a:endParaRPr sz="1400"/>
          </a:p>
          <a:p>
            <a:pPr marL="457200" marR="0" lvl="0" indent="-317500" algn="l" rtl="0">
              <a:lnSpc>
                <a:spcPct val="100000"/>
              </a:lnSpc>
              <a:spcBef>
                <a:spcPts val="0"/>
              </a:spcBef>
              <a:spcAft>
                <a:spcPts val="0"/>
              </a:spcAft>
              <a:buSzPts val="1400"/>
              <a:buChar char="▷"/>
            </a:pPr>
            <a:r>
              <a:rPr lang="en" sz="1400"/>
              <a:t>Extrastriate body area: pictures of bodies &amp; parts of bodies</a:t>
            </a:r>
            <a:endParaRPr sz="1400"/>
          </a:p>
          <a:p>
            <a:pPr marL="0" lvl="0" indent="0" algn="l" rtl="0">
              <a:spcBef>
                <a:spcPts val="600"/>
              </a:spcBef>
              <a:spcAft>
                <a:spcPts val="0"/>
              </a:spcAft>
              <a:buNone/>
            </a:pPr>
            <a:endParaRPr/>
          </a:p>
        </p:txBody>
      </p:sp>
      <p:sp>
        <p:nvSpPr>
          <p:cNvPr id="192" name="Google Shape;192;p29"/>
          <p:cNvSpPr txBox="1">
            <a:spLocks noGrp="1"/>
          </p:cNvSpPr>
          <p:nvPr>
            <p:ph type="body" idx="2"/>
          </p:nvPr>
        </p:nvSpPr>
        <p:spPr>
          <a:xfrm>
            <a:off x="4219448" y="1200150"/>
            <a:ext cx="39990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Distributed Representation</a:t>
            </a:r>
            <a:endParaRPr/>
          </a:p>
          <a:p>
            <a:pPr marL="457200" lvl="0" indent="-342900" algn="l" rtl="0">
              <a:spcBef>
                <a:spcPts val="600"/>
              </a:spcBef>
              <a:spcAft>
                <a:spcPts val="0"/>
              </a:spcAft>
              <a:buSzPts val="1800"/>
              <a:buChar char="▷"/>
            </a:pPr>
            <a:r>
              <a:rPr lang="en"/>
              <a:t>In addition to localization of function, specific functions are processed by many different areas of the brain</a:t>
            </a:r>
            <a:endParaRPr/>
          </a:p>
          <a:p>
            <a:pPr marL="457200" lvl="0" indent="-342900" algn="l" rtl="0">
              <a:spcBef>
                <a:spcPts val="0"/>
              </a:spcBef>
              <a:spcAft>
                <a:spcPts val="0"/>
              </a:spcAft>
              <a:buSzPts val="1800"/>
              <a:buChar char="▷"/>
            </a:pPr>
            <a:r>
              <a:rPr lang="en"/>
              <a:t>Many different areas may contribute to a function</a:t>
            </a:r>
            <a:endParaRPr/>
          </a:p>
          <a:p>
            <a:pPr marL="457200" lvl="0" indent="-342900" algn="l" rtl="0">
              <a:spcBef>
                <a:spcPts val="0"/>
              </a:spcBef>
              <a:spcAft>
                <a:spcPts val="0"/>
              </a:spcAft>
              <a:buSzPts val="1800"/>
              <a:buChar char="▷"/>
            </a:pPr>
            <a:r>
              <a:rPr lang="en"/>
              <a:t>May appear to contradict the notion of localization of function, but the two concepts are actually complementary</a:t>
            </a:r>
            <a:endParaRPr/>
          </a:p>
          <a:p>
            <a:pPr marL="914400" lvl="1" indent="-342900" algn="l" rtl="0">
              <a:spcBef>
                <a:spcPts val="0"/>
              </a:spcBef>
              <a:spcAft>
                <a:spcPts val="0"/>
              </a:spcAft>
              <a:buSzPts val="1800"/>
              <a:buChar char="○"/>
            </a:pPr>
            <a:r>
              <a:rPr lang="en"/>
              <a:t>E.g., Kragel &amp; Emotions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Takeaways</a:t>
            </a:r>
            <a:endParaRPr/>
          </a:p>
        </p:txBody>
      </p:sp>
      <p:sp>
        <p:nvSpPr>
          <p:cNvPr id="198" name="Google Shape;198;p30"/>
          <p:cNvSpPr txBox="1">
            <a:spLocks noGrp="1"/>
          </p:cNvSpPr>
          <p:nvPr>
            <p:ph type="body" idx="1"/>
          </p:nvPr>
        </p:nvSpPr>
        <p:spPr>
          <a:xfrm>
            <a:off x="893699" y="1373600"/>
            <a:ext cx="7217147"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400" dirty="0"/>
              <a:t>Our minds aren’t perfect computers – they’re made up of shortcuts that were good enough when it came to solving the problems of the environment we evolved in</a:t>
            </a:r>
            <a:endParaRPr sz="1400" dirty="0"/>
          </a:p>
          <a:p>
            <a:pPr marL="457200" lvl="0" indent="-317500" algn="l" rtl="0">
              <a:spcBef>
                <a:spcPts val="0"/>
              </a:spcBef>
              <a:spcAft>
                <a:spcPts val="0"/>
              </a:spcAft>
              <a:buSzPts val="1400"/>
              <a:buChar char="▷"/>
            </a:pPr>
            <a:r>
              <a:rPr lang="en" sz="1400" dirty="0"/>
              <a:t>These mechanisms can be fooled, which gives us clues as to how they work</a:t>
            </a:r>
            <a:endParaRPr sz="1400" dirty="0"/>
          </a:p>
          <a:p>
            <a:pPr marL="0" lvl="0" indent="0" algn="l" rtl="0">
              <a:spcBef>
                <a:spcPts val="600"/>
              </a:spcBef>
              <a:spcAft>
                <a:spcPts val="0"/>
              </a:spcAft>
              <a:buNone/>
            </a:pPr>
            <a:endParaRPr sz="1200" dirty="0"/>
          </a:p>
          <a:p>
            <a:pPr marL="457200" lvl="0" indent="-317500" algn="l" rtl="0">
              <a:spcBef>
                <a:spcPts val="600"/>
              </a:spcBef>
              <a:spcAft>
                <a:spcPts val="0"/>
              </a:spcAft>
              <a:buSzPts val="1400"/>
              <a:buChar char="▷"/>
            </a:pPr>
            <a:r>
              <a:rPr lang="en" sz="1400" dirty="0"/>
              <a:t>Cognitive psychologists can’t observe cognitive mechanisms directly – have to infer them by looking at behavior and physiology</a:t>
            </a:r>
            <a:endParaRPr sz="1400" dirty="0"/>
          </a:p>
          <a:p>
            <a:pPr marL="0" lvl="0" indent="0" algn="l" rtl="0">
              <a:spcBef>
                <a:spcPts val="600"/>
              </a:spcBef>
              <a:spcAft>
                <a:spcPts val="0"/>
              </a:spcAft>
              <a:buNone/>
            </a:pPr>
            <a:endParaRPr sz="1200" dirty="0"/>
          </a:p>
          <a:p>
            <a:pPr marL="457200" lvl="0" indent="-317500" algn="l" rtl="0">
              <a:spcBef>
                <a:spcPts val="600"/>
              </a:spcBef>
              <a:spcAft>
                <a:spcPts val="0"/>
              </a:spcAft>
              <a:buSzPts val="1400"/>
              <a:buChar char="▷"/>
            </a:pPr>
            <a:r>
              <a:rPr lang="en" sz="1400" dirty="0"/>
              <a:t>Organisms don’t have any direct access to reality – all we work with are neural representations</a:t>
            </a:r>
            <a:endParaRPr sz="1400" dirty="0"/>
          </a:p>
          <a:p>
            <a:pPr marL="457200" lvl="0" indent="-317500" algn="l" rtl="0">
              <a:spcBef>
                <a:spcPts val="0"/>
              </a:spcBef>
              <a:spcAft>
                <a:spcPts val="0"/>
              </a:spcAft>
              <a:buSzPts val="1400"/>
              <a:buChar char="▷"/>
            </a:pPr>
            <a:r>
              <a:rPr lang="en" sz="1400" dirty="0"/>
              <a:t>Certain cognitive functions are localized to certain regions of the brain. Nevertheless, many neural representations involve a distributed pattern of activity in multiple brain areas at once.</a:t>
            </a:r>
            <a:endParaRPr sz="1400" dirty="0"/>
          </a:p>
          <a:p>
            <a:pPr marL="0" lvl="0" indent="0" algn="l" rtl="0">
              <a:spcBef>
                <a:spcPts val="600"/>
              </a:spcBef>
              <a:spcAft>
                <a:spcPts val="0"/>
              </a:spcAft>
              <a:buNone/>
            </a:pPr>
            <a:endParaRPr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Optional: Test yourself</a:t>
            </a:r>
            <a:endParaRPr/>
          </a:p>
        </p:txBody>
      </p:sp>
      <p:sp>
        <p:nvSpPr>
          <p:cNvPr id="204" name="Google Shape;204;p31"/>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400"/>
              <a:t>Which of the following can a neuron use to code for information?</a:t>
            </a:r>
            <a:endParaRPr sz="1400"/>
          </a:p>
          <a:p>
            <a:pPr marL="914400" lvl="1" indent="-317500" algn="l" rtl="0">
              <a:spcBef>
                <a:spcPts val="0"/>
              </a:spcBef>
              <a:spcAft>
                <a:spcPts val="0"/>
              </a:spcAft>
              <a:buSzPts val="1400"/>
              <a:buChar char="○"/>
            </a:pPr>
            <a:r>
              <a:rPr lang="en" sz="1400"/>
              <a:t>The size of action potentials</a:t>
            </a:r>
            <a:endParaRPr sz="1400"/>
          </a:p>
          <a:p>
            <a:pPr marL="914400" lvl="1" indent="-317500" algn="l" rtl="0">
              <a:spcBef>
                <a:spcPts val="0"/>
              </a:spcBef>
              <a:spcAft>
                <a:spcPts val="0"/>
              </a:spcAft>
              <a:buSzPts val="1400"/>
              <a:buChar char="○"/>
            </a:pPr>
            <a:r>
              <a:rPr lang="en" sz="1400"/>
              <a:t>The shape of action potentials</a:t>
            </a:r>
            <a:endParaRPr sz="1400"/>
          </a:p>
          <a:p>
            <a:pPr marL="914400" lvl="1" indent="-317500" algn="l" rtl="0">
              <a:spcBef>
                <a:spcPts val="0"/>
              </a:spcBef>
              <a:spcAft>
                <a:spcPts val="0"/>
              </a:spcAft>
              <a:buSzPts val="1400"/>
              <a:buChar char="○"/>
            </a:pPr>
            <a:r>
              <a:rPr lang="en" sz="1400"/>
              <a:t>The duration of action potentials</a:t>
            </a:r>
            <a:endParaRPr sz="1400"/>
          </a:p>
          <a:p>
            <a:pPr marL="914400" lvl="1" indent="-317500" algn="l" rtl="0">
              <a:spcBef>
                <a:spcPts val="0"/>
              </a:spcBef>
              <a:spcAft>
                <a:spcPts val="0"/>
              </a:spcAft>
              <a:buSzPts val="1400"/>
              <a:buChar char="○"/>
            </a:pPr>
            <a:r>
              <a:rPr lang="en" sz="1400"/>
              <a:t>The frequency of action potentials</a:t>
            </a:r>
            <a:endParaRPr sz="1400"/>
          </a:p>
          <a:p>
            <a:pPr marL="0" lvl="0" indent="0" algn="l" rtl="0">
              <a:spcBef>
                <a:spcPts val="600"/>
              </a:spcBef>
              <a:spcAft>
                <a:spcPts val="0"/>
              </a:spcAft>
              <a:buClr>
                <a:schemeClr val="dk1"/>
              </a:buClr>
              <a:buSzPts val="1100"/>
              <a:buFont typeface="Arial"/>
              <a:buNone/>
            </a:pPr>
            <a:endParaRPr sz="1400"/>
          </a:p>
          <a:p>
            <a:pPr marL="457200" lvl="0" indent="-317500" algn="l" rtl="0">
              <a:spcBef>
                <a:spcPts val="600"/>
              </a:spcBef>
              <a:spcAft>
                <a:spcPts val="0"/>
              </a:spcAft>
              <a:buSzPts val="1400"/>
              <a:buChar char="▷"/>
            </a:pPr>
            <a:r>
              <a:rPr lang="en" sz="1400"/>
              <a:t>What do cognitive psychologists talk about that behaviorists don’t?</a:t>
            </a:r>
            <a:endParaRPr sz="1400"/>
          </a:p>
          <a:p>
            <a:pPr marL="0" lvl="0" indent="0" algn="l" rtl="0">
              <a:spcBef>
                <a:spcPts val="600"/>
              </a:spcBef>
              <a:spcAft>
                <a:spcPts val="0"/>
              </a:spcAft>
              <a:buClr>
                <a:schemeClr val="dk1"/>
              </a:buClr>
              <a:buSzPts val="1100"/>
              <a:buFont typeface="Arial"/>
              <a:buNone/>
            </a:pPr>
            <a:endParaRPr sz="1400"/>
          </a:p>
          <a:p>
            <a:pPr marL="457200" lvl="0" indent="-317500" algn="l" rtl="0">
              <a:spcBef>
                <a:spcPts val="600"/>
              </a:spcBef>
              <a:spcAft>
                <a:spcPts val="0"/>
              </a:spcAft>
              <a:buSzPts val="1400"/>
              <a:buChar char="▷"/>
            </a:pPr>
            <a:r>
              <a:rPr lang="en" sz="1400"/>
              <a:t>What are the three different ways that neurons can represent a particular object? What are the two competing models for how neurons represent information at a higher level?</a:t>
            </a:r>
            <a:endParaRPr sz="1400"/>
          </a:p>
          <a:p>
            <a:pPr marL="0" lvl="0" indent="0" algn="l" rtl="0">
              <a:spcBef>
                <a:spcPts val="600"/>
              </a:spcBef>
              <a:spcAft>
                <a:spcPts val="0"/>
              </a:spcAft>
              <a:buNone/>
            </a:pPr>
            <a:endParaRPr sz="1400"/>
          </a:p>
          <a:p>
            <a:pPr marL="457200" lvl="0" indent="-317500" algn="l" rtl="0">
              <a:spcBef>
                <a:spcPts val="600"/>
              </a:spcBef>
              <a:spcAft>
                <a:spcPts val="0"/>
              </a:spcAft>
              <a:buSzPts val="1400"/>
              <a:buChar char="▷"/>
            </a:pPr>
            <a:r>
              <a:rPr lang="en" sz="1400"/>
              <a:t>Test yourself sections in the textbook too for Chpts 1-2</a:t>
            </a:r>
            <a:endParaRPr sz="1400"/>
          </a:p>
          <a:p>
            <a:pPr marL="0" lvl="0" indent="0" algn="l" rtl="0">
              <a:spcBef>
                <a:spcPts val="600"/>
              </a:spcBef>
              <a:spcAft>
                <a:spcPts val="0"/>
              </a:spcAft>
              <a:buNone/>
            </a:pP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98" name="Google Shape;98;p14"/>
          <p:cNvSpPr txBox="1">
            <a:spLocks noGrp="1"/>
          </p:cNvSpPr>
          <p:nvPr>
            <p:ph type="body" idx="1"/>
          </p:nvPr>
        </p:nvSpPr>
        <p:spPr>
          <a:xfrm>
            <a:off x="893700" y="1373600"/>
            <a:ext cx="78015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b="1" dirty="0"/>
              <a:t>LO1: Continue to build a supportive classroom culture &amp; discuss science communication.</a:t>
            </a:r>
            <a:endParaRPr sz="1800" b="1" dirty="0"/>
          </a:p>
          <a:p>
            <a:pPr marL="914400" lvl="1" indent="-342900" algn="l" rtl="0">
              <a:spcBef>
                <a:spcPts val="0"/>
              </a:spcBef>
              <a:spcAft>
                <a:spcPts val="0"/>
              </a:spcAft>
              <a:buSzPts val="1800"/>
              <a:buChar char="○"/>
            </a:pPr>
            <a:r>
              <a:rPr lang="en" sz="1800" dirty="0"/>
              <a:t>Peer feedback of opening SciComm paragraphs in groups</a:t>
            </a:r>
            <a:endParaRPr sz="1800" dirty="0"/>
          </a:p>
          <a:p>
            <a:pPr marL="914400" lvl="1" indent="-342900" algn="l" rtl="0">
              <a:spcBef>
                <a:spcPts val="0"/>
              </a:spcBef>
              <a:spcAft>
                <a:spcPts val="0"/>
              </a:spcAft>
              <a:buSzPts val="1800"/>
              <a:buChar char="○"/>
            </a:pPr>
            <a:r>
              <a:rPr lang="en" sz="1800" dirty="0"/>
              <a:t>Discuss choosing Wikipedia scientists for assignment</a:t>
            </a:r>
            <a:endParaRPr sz="1800" dirty="0"/>
          </a:p>
          <a:p>
            <a:pPr marL="457200" lvl="0" indent="-342900" algn="l" rtl="0">
              <a:spcBef>
                <a:spcPts val="0"/>
              </a:spcBef>
              <a:spcAft>
                <a:spcPts val="0"/>
              </a:spcAft>
              <a:buSzPts val="1800"/>
              <a:buAutoNum type="arabicPeriod"/>
            </a:pPr>
            <a:r>
              <a:rPr lang="en" sz="1800" b="1" dirty="0"/>
              <a:t>LO2: Describe the basic history of cognitive psychology &amp; cognitive psychology perspectives on cognitive neuroscience</a:t>
            </a:r>
            <a:endParaRPr sz="1800" b="1" dirty="0"/>
          </a:p>
          <a:p>
            <a:pPr marL="914400" lvl="1" indent="-342900" algn="l" rtl="0">
              <a:spcBef>
                <a:spcPts val="0"/>
              </a:spcBef>
              <a:spcAft>
                <a:spcPts val="0"/>
              </a:spcAft>
              <a:buSzPts val="1800"/>
              <a:buChar char="○"/>
            </a:pPr>
            <a:r>
              <a:rPr lang="en" sz="1800" dirty="0"/>
              <a:t>Review material from discussing Day 2 methodology, plus some basic principles on cog neuro (</a:t>
            </a:r>
            <a:r>
              <a:rPr lang="en-US" sz="1800" dirty="0"/>
              <a:t>i.e., </a:t>
            </a:r>
            <a:r>
              <a:rPr lang="en-US" sz="1800" dirty="0" err="1"/>
              <a:t>chpts</a:t>
            </a:r>
            <a:r>
              <a:rPr lang="en-US" sz="1800" dirty="0"/>
              <a:t> 1-2 reading)</a:t>
            </a:r>
            <a:endParaRPr sz="1800" dirty="0"/>
          </a:p>
          <a:p>
            <a:pPr marL="457200" lvl="0" indent="-342900" algn="l" rtl="0">
              <a:spcBef>
                <a:spcPts val="0"/>
              </a:spcBef>
              <a:spcAft>
                <a:spcPts val="0"/>
              </a:spcAft>
              <a:buSzPts val="1800"/>
              <a:buAutoNum type="arabicPeriod"/>
            </a:pPr>
            <a:r>
              <a:rPr lang="en" sz="1800" b="1" dirty="0"/>
              <a:t>LO3: Review material that we have covered so far</a:t>
            </a:r>
            <a:endParaRPr sz="1800" b="1" dirty="0"/>
          </a:p>
          <a:p>
            <a:pPr marL="914400" lvl="1" indent="-342900" algn="l" rtl="0">
              <a:spcBef>
                <a:spcPts val="0"/>
              </a:spcBef>
              <a:spcAft>
                <a:spcPts val="0"/>
              </a:spcAft>
              <a:buSzPts val="1800"/>
              <a:buChar char="○"/>
            </a:pPr>
            <a:r>
              <a:rPr lang="en" sz="1800" dirty="0"/>
              <a:t>Class feedback: wanted to slow down a bit &amp; review Perception, some Attention concepts</a:t>
            </a:r>
            <a:endParaRPr sz="1800" dirty="0"/>
          </a:p>
          <a:p>
            <a:pPr marL="0" lvl="0" indent="0" algn="l" rtl="0">
              <a:spcBef>
                <a:spcPts val="60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Perception, Top-Down/Bottom-Up, Endogenous/Exogenous</a:t>
            </a:r>
            <a:endParaRPr/>
          </a:p>
        </p:txBody>
      </p:sp>
      <p:sp>
        <p:nvSpPr>
          <p:cNvPr id="210" name="Google Shape;210;p32"/>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Review material that we have covered so far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Perception Review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Perception Is Ambiguous</a:t>
            </a:r>
            <a:endParaRPr/>
          </a:p>
        </p:txBody>
      </p:sp>
      <p:sp>
        <p:nvSpPr>
          <p:cNvPr id="221" name="Google Shape;221;p34"/>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lnSpc>
                <a:spcPct val="115000"/>
              </a:lnSpc>
              <a:spcBef>
                <a:spcPts val="800"/>
              </a:spcBef>
              <a:spcAft>
                <a:spcPts val="0"/>
              </a:spcAft>
              <a:buClr>
                <a:schemeClr val="dk1"/>
              </a:buClr>
              <a:buSzPts val="1100"/>
              <a:buFont typeface="Arial"/>
              <a:buNone/>
            </a:pPr>
            <a:r>
              <a:rPr lang="en" sz="2400" u="sng">
                <a:solidFill>
                  <a:schemeClr val="hlink"/>
                </a:solidFill>
                <a:latin typeface="Calibri"/>
                <a:ea typeface="Calibri"/>
                <a:cs typeface="Calibri"/>
                <a:sym typeface="Calibri"/>
                <a:hlinkClick r:id="rId3"/>
              </a:rPr>
              <a:t>https://www.nytimes.com/interactive/2018/05/16/upshot/audio-clip-yanny-laurel-debate.html</a:t>
            </a:r>
            <a:endParaRPr sz="2400" u="sng">
              <a:solidFill>
                <a:schemeClr val="hlink"/>
              </a:solidFill>
              <a:latin typeface="Calibri"/>
              <a:ea typeface="Calibri"/>
              <a:cs typeface="Calibri"/>
              <a:sym typeface="Calibri"/>
              <a:hlinkClick r:id="rId3"/>
            </a:endParaRPr>
          </a:p>
          <a:p>
            <a:pPr marL="0" lvl="0" indent="0" algn="l" rtl="0">
              <a:spcBef>
                <a:spcPts val="600"/>
              </a:spcBef>
              <a:spcAft>
                <a:spcPts val="0"/>
              </a:spcAft>
              <a:buNone/>
            </a:pP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Perception Is Ambiguous</a:t>
            </a:r>
            <a:endParaRPr/>
          </a:p>
        </p:txBody>
      </p:sp>
      <p:pic>
        <p:nvPicPr>
          <p:cNvPr id="227" name="Google Shape;227;p35"/>
          <p:cNvPicPr preferRelativeResize="0"/>
          <p:nvPr/>
        </p:nvPicPr>
        <p:blipFill>
          <a:blip r:embed="rId3">
            <a:alphaModFix/>
          </a:blip>
          <a:stretch>
            <a:fillRect/>
          </a:stretch>
        </p:blipFill>
        <p:spPr>
          <a:xfrm>
            <a:off x="152400" y="1459913"/>
            <a:ext cx="8839199" cy="29741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893700" y="206000"/>
            <a:ext cx="6888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Challenges We, But Not Machines, Can Solve -- Why?</a:t>
            </a:r>
            <a:endParaRPr sz="3000"/>
          </a:p>
        </p:txBody>
      </p:sp>
      <p:sp>
        <p:nvSpPr>
          <p:cNvPr id="233" name="Google Shape;233;p36"/>
          <p:cNvSpPr txBox="1">
            <a:spLocks noGrp="1"/>
          </p:cNvSpPr>
          <p:nvPr>
            <p:ph type="body" idx="1"/>
          </p:nvPr>
        </p:nvSpPr>
        <p:spPr>
          <a:xfrm>
            <a:off x="893700" y="1373600"/>
            <a:ext cx="78390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Objects can be hidden or blurred</a:t>
            </a:r>
            <a:endParaRPr sz="2400"/>
          </a:p>
          <a:p>
            <a:pPr marL="914400" lvl="1" indent="-342900" algn="l" rtl="0">
              <a:spcBef>
                <a:spcPts val="0"/>
              </a:spcBef>
              <a:spcAft>
                <a:spcPts val="0"/>
              </a:spcAft>
              <a:buSzPts val="1800"/>
              <a:buChar char="○"/>
            </a:pPr>
            <a:r>
              <a:rPr lang="en" sz="1800"/>
              <a:t>People can often identify objects that are obscured and therefore incomplete, or in some cases objects that are blurry</a:t>
            </a:r>
            <a:endParaRPr sz="1800"/>
          </a:p>
          <a:p>
            <a:pPr marL="457200" lvl="0" indent="-342900" algn="l" rtl="0">
              <a:spcBef>
                <a:spcPts val="0"/>
              </a:spcBef>
              <a:spcAft>
                <a:spcPts val="0"/>
              </a:spcAft>
              <a:buSzPts val="1800"/>
              <a:buChar char="▷"/>
            </a:pPr>
            <a:r>
              <a:rPr lang="en" sz="2400"/>
              <a:t>Objects look different from different viewpoints</a:t>
            </a:r>
            <a:endParaRPr sz="2400"/>
          </a:p>
          <a:p>
            <a:pPr marL="914400" lvl="1" indent="-342900" algn="l" rtl="0">
              <a:spcBef>
                <a:spcPts val="0"/>
              </a:spcBef>
              <a:spcAft>
                <a:spcPts val="0"/>
              </a:spcAft>
              <a:buSzPts val="1800"/>
              <a:buChar char="○"/>
            </a:pPr>
            <a:r>
              <a:rPr lang="en" sz="1800"/>
              <a:t>Viewpoint invariance</a:t>
            </a:r>
            <a:endParaRPr sz="1800"/>
          </a:p>
          <a:p>
            <a:pPr marL="457200" lvl="0" indent="-342900" algn="l" rtl="0">
              <a:spcBef>
                <a:spcPts val="0"/>
              </a:spcBef>
              <a:spcAft>
                <a:spcPts val="0"/>
              </a:spcAft>
              <a:buSzPts val="1800"/>
              <a:buChar char="▷"/>
            </a:pPr>
            <a:r>
              <a:rPr lang="en" sz="2400"/>
              <a:t>Inverse Projection Problem</a:t>
            </a:r>
            <a:endParaRPr sz="2400"/>
          </a:p>
          <a:p>
            <a:pPr marL="914400" lvl="1" indent="-342900" algn="l" rtl="0">
              <a:spcBef>
                <a:spcPts val="0"/>
              </a:spcBef>
              <a:spcAft>
                <a:spcPts val="0"/>
              </a:spcAft>
              <a:buSzPts val="1800"/>
              <a:buChar char="○"/>
            </a:pPr>
            <a:r>
              <a:rPr lang="en" sz="1800"/>
              <a:t>Refers to the task of determining the object responsible for a particular image on the retina</a:t>
            </a:r>
            <a:endParaRPr sz="1800"/>
          </a:p>
          <a:p>
            <a:pPr marL="914400" lvl="1" indent="-342900" algn="l" rtl="0">
              <a:spcBef>
                <a:spcPts val="0"/>
              </a:spcBef>
              <a:spcAft>
                <a:spcPts val="0"/>
              </a:spcAft>
              <a:buSzPts val="1800"/>
              <a:buChar char="○"/>
            </a:pPr>
            <a:r>
              <a:rPr lang="en" sz="1800"/>
              <a:t>Involves starting with the retinal image and then extending outward to the source of that image</a:t>
            </a:r>
            <a:endParaRPr sz="1800"/>
          </a:p>
          <a:p>
            <a:pPr marL="0" lvl="0" indent="0" algn="l" rtl="0">
              <a:spcBef>
                <a:spcPts val="600"/>
              </a:spcBef>
              <a:spcAft>
                <a:spcPts val="0"/>
              </a:spcAft>
              <a:buNone/>
            </a:pP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893700" y="206000"/>
            <a:ext cx="6896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Inverse Projection Problem</a:t>
            </a:r>
            <a:endParaRPr/>
          </a:p>
        </p:txBody>
      </p:sp>
      <p:pic>
        <p:nvPicPr>
          <p:cNvPr id="239" name="Google Shape;239;p37"/>
          <p:cNvPicPr preferRelativeResize="0"/>
          <p:nvPr/>
        </p:nvPicPr>
        <p:blipFill>
          <a:blip r:embed="rId3">
            <a:alphaModFix/>
          </a:blip>
          <a:stretch>
            <a:fillRect/>
          </a:stretch>
        </p:blipFill>
        <p:spPr>
          <a:xfrm>
            <a:off x="152400" y="1215788"/>
            <a:ext cx="8839199" cy="35356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Top-down vs. Bottom-up</a:t>
            </a:r>
            <a:endParaRPr/>
          </a:p>
        </p:txBody>
      </p:sp>
      <p:sp>
        <p:nvSpPr>
          <p:cNvPr id="245" name="Google Shape;245;p38"/>
          <p:cNvSpPr txBox="1">
            <a:spLocks noGrp="1"/>
          </p:cNvSpPr>
          <p:nvPr>
            <p:ph type="body" idx="1"/>
          </p:nvPr>
        </p:nvSpPr>
        <p:spPr>
          <a:xfrm>
            <a:off x="893700" y="1373600"/>
            <a:ext cx="7090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Bottom-up: usually refers to start of stimulus processing</a:t>
            </a:r>
            <a:endParaRPr sz="1800"/>
          </a:p>
          <a:p>
            <a:pPr marL="457200" lvl="0" indent="-342900" algn="l" rtl="0">
              <a:spcBef>
                <a:spcPts val="600"/>
              </a:spcBef>
              <a:spcAft>
                <a:spcPts val="0"/>
              </a:spcAft>
              <a:buSzPts val="1800"/>
              <a:buChar char="▷"/>
            </a:pPr>
            <a:r>
              <a:rPr lang="en" sz="1800"/>
              <a:t>Perception starts at the sensory input, the stimulus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Top-down: processing originating in the brain, possibly other signals modulating bottom-up</a:t>
            </a:r>
            <a:endParaRPr sz="1800"/>
          </a:p>
          <a:p>
            <a:pPr marL="457200" lvl="0" indent="-342900" algn="l" rtl="0">
              <a:spcBef>
                <a:spcPts val="600"/>
              </a:spcBef>
              <a:spcAft>
                <a:spcPts val="0"/>
              </a:spcAft>
              <a:buSzPts val="1800"/>
              <a:buChar char="▷"/>
            </a:pPr>
            <a:r>
              <a:rPr lang="en" sz="1800"/>
              <a:t>Perception could start with the brain</a:t>
            </a:r>
            <a:endParaRPr sz="1800"/>
          </a:p>
          <a:p>
            <a:pPr marL="457200" lvl="0" indent="-342900" algn="l" rtl="0">
              <a:spcBef>
                <a:spcPts val="0"/>
              </a:spcBef>
              <a:spcAft>
                <a:spcPts val="0"/>
              </a:spcAft>
              <a:buSzPts val="1800"/>
              <a:buChar char="▷"/>
            </a:pPr>
            <a:r>
              <a:rPr lang="en" sz="1800"/>
              <a:t>Usually higher order cognitive processes</a:t>
            </a:r>
            <a:endParaRPr sz="1800"/>
          </a:p>
          <a:p>
            <a:pPr marL="457200" lvl="0" indent="-342900" algn="l" rtl="0">
              <a:spcBef>
                <a:spcPts val="0"/>
              </a:spcBef>
              <a:spcAft>
                <a:spcPts val="0"/>
              </a:spcAft>
              <a:buSzPts val="1800"/>
              <a:buChar char="▷"/>
            </a:pPr>
            <a:r>
              <a:rPr lang="en" sz="1800"/>
              <a:t>Internal goals, prior knowledge, etc. influencing information processing</a:t>
            </a:r>
            <a:endParaRPr sz="1800"/>
          </a:p>
          <a:p>
            <a:pPr marL="914400" lvl="1" indent="-342900" algn="l" rtl="0">
              <a:spcBef>
                <a:spcPts val="0"/>
              </a:spcBef>
              <a:spcAft>
                <a:spcPts val="0"/>
              </a:spcAft>
              <a:buSzPts val="1800"/>
              <a:buChar char="○"/>
            </a:pPr>
            <a:r>
              <a:rPr lang="en" sz="1800"/>
              <a:t>Pain, language, picture blobs (what do you see?), etc.</a:t>
            </a:r>
            <a:endParaRPr sz="1800"/>
          </a:p>
          <a:p>
            <a:pPr marL="914400" lvl="1" indent="-342900" algn="l" rtl="0">
              <a:spcBef>
                <a:spcPts val="0"/>
              </a:spcBef>
              <a:spcAft>
                <a:spcPts val="0"/>
              </a:spcAft>
              <a:buSzPts val="1800"/>
              <a:buChar char="○"/>
            </a:pPr>
            <a:r>
              <a:rPr lang="en" sz="1800"/>
              <a:t>Flower looks beautiful vs. specifically looking for a flower</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251" name="Google Shape;251;p39"/>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Helmholtz: retinal image ambiguous, so it solves ambiguity with the </a:t>
            </a:r>
            <a:r>
              <a:rPr lang="en" sz="1800" i="1"/>
              <a:t>likelihood principle</a:t>
            </a:r>
            <a:endParaRPr sz="1800"/>
          </a:p>
          <a:p>
            <a:pPr marL="914400" lvl="1" indent="-342900" algn="l" rtl="0">
              <a:spcBef>
                <a:spcPts val="0"/>
              </a:spcBef>
              <a:spcAft>
                <a:spcPts val="0"/>
              </a:spcAft>
              <a:buSzPts val="1800"/>
              <a:buChar char="○"/>
            </a:pPr>
            <a:r>
              <a:rPr lang="en" sz="1800"/>
              <a:t>We perceive the object most likely to have caused the pattern of stimuli we received</a:t>
            </a:r>
            <a:endParaRPr sz="1800"/>
          </a:p>
          <a:p>
            <a:pPr marL="1371600" lvl="2" indent="-342900" algn="l" rtl="0">
              <a:spcBef>
                <a:spcPts val="0"/>
              </a:spcBef>
              <a:spcAft>
                <a:spcPts val="0"/>
              </a:spcAft>
              <a:buSzPts val="1800"/>
              <a:buChar char="■"/>
            </a:pPr>
            <a:r>
              <a:rPr lang="en" sz="1800"/>
              <a:t>A Top-down approach on perception</a:t>
            </a:r>
            <a:endParaRPr sz="1800"/>
          </a:p>
          <a:p>
            <a:pPr marL="914400" lvl="1" indent="-342900" algn="l" rtl="0">
              <a:spcBef>
                <a:spcPts val="0"/>
              </a:spcBef>
              <a:spcAft>
                <a:spcPts val="0"/>
              </a:spcAft>
              <a:buSzPts val="1800"/>
              <a:buChar char="○"/>
            </a:pPr>
            <a:r>
              <a:rPr lang="en" sz="1800" i="1"/>
              <a:t>Unconscious inference</a:t>
            </a:r>
            <a:r>
              <a:rPr lang="en" sz="1800"/>
              <a:t>: our perceptions are also often the result of unconscious assumptions or inferences we make about the environment</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I.e., Expectation and experience play a large role in perception, and sometimes we’re not even aware of that (“Learned Group”)</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0" descr="This amazing illusion is so strong that even when we are aware that we are looking at the concave, reverse side of the mask we cannot stop ourselves perceiving it as a convex, protruding face!&#10;For interactive versions of these illusion visit: http://www.echalk.co.uk/amusements/opticalillusions/illusions.htm" title="The rotating mask illusion">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41" descr="Add me on Facebook (click LIKE on Facebook to add me)&#10;http://www.facebook.com/brusspup&#10;&#10;I created the song in this video. You can download it on iTunes or Google Play. &#10;Song name: The last sun.&#10;&#10;https://itunes.apple.com/WebObjects/MZStore.woa/wa/viewAlbum?id=789859890&#10;&#10;https://play.google.com/store/music/album/Brusspup_The_Last_Sun?id=Bkuvulxc6no72xttlj7szndz2ve&#10;&#10;Thank you to my friend Kath for creating the T-rex design!&#10;&#10;I've included a link for you to print out your own. The trick looks best through a camera. If you close one eye and move back and forth it works pretty good too.&#10;&#10;GreenT-Rex image&#10;http://i.imgur.com/vBDV8o5.jpg&#10;&#10;Red T-rex&#10;http://i.imgur.com/80DDCYy.jpg&#10;&#10;Blue T-rex&#10;http://i.imgur.com/Z8lZnoK.jpg&#10;&#10;The t-rex design is an original design used with the Gathering for Garder 3D dragon template. The original 3D template design (dragon) was inspired by the work of Jerry Andrus to celebrate Gathering for Gardner 3. You can find the original dragon and other great products at http://www.thinkfun.com&#10;&#10;This is based on the famous dragon illusion which was inspired by Jerry Andrus. I've always wanted to try this illusion with several of these at once. I wanted to use 20 or 30 but after I tried a test with only 12, I realized 20 or 30 was going to be too many. So another thing I've always wanted to try was to have a large version. The original file was about 9 feet X 9 feet. I had to split the image into 4 files so the printer as my local print shop could print it. I traced all of the pieces on cardboard which I used to build a support structure for the prints. I used small pieces of cardboard and hot glue to make the structure really solid. One problem that I had was that the paper for the large dragon was really shiny. So if you look closely you can see the reflection of the eyes on the &quot;top&quot; and side panels. I bought some matte spray to try and minimize the reflections. It worked a little. Over all I was happy with the results." title="Amazing T-Rex Illusion!">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 you want to review?</a:t>
            </a:r>
            <a:endParaRPr/>
          </a:p>
        </p:txBody>
      </p:sp>
      <p:sp>
        <p:nvSpPr>
          <p:cNvPr id="104" name="Google Shape;104;p15"/>
          <p:cNvSpPr txBox="1">
            <a:spLocks noGrp="1"/>
          </p:cNvSpPr>
          <p:nvPr>
            <p:ph type="body" idx="1"/>
          </p:nvPr>
        </p:nvSpPr>
        <p:spPr>
          <a:xfrm>
            <a:off x="893700" y="1373600"/>
            <a:ext cx="75195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“All of Perception, exogenous and endogenous cueing, and dichotic listening task”</a:t>
            </a:r>
            <a:endParaRPr sz="1800"/>
          </a:p>
          <a:p>
            <a:pPr marL="0" lvl="0" indent="0" algn="l" rtl="0">
              <a:spcBef>
                <a:spcPts val="600"/>
              </a:spcBef>
              <a:spcAft>
                <a:spcPts val="0"/>
              </a:spcAft>
              <a:buNone/>
            </a:pPr>
            <a:r>
              <a:rPr lang="en" sz="1800"/>
              <a:t>“End of perception and beginning of attention”</a:t>
            </a:r>
            <a:endParaRPr sz="1800"/>
          </a:p>
          <a:p>
            <a:pPr marL="0" lvl="0" indent="0" algn="l" rtl="0">
              <a:spcBef>
                <a:spcPts val="600"/>
              </a:spcBef>
              <a:spcAft>
                <a:spcPts val="0"/>
              </a:spcAft>
              <a:buNone/>
            </a:pPr>
            <a:r>
              <a:rPr lang="en" sz="1800"/>
              <a:t>“top-down vs. bottom-up processing, endogenous/exogenous cueing, Bayesian priors/likelihood”</a:t>
            </a:r>
            <a:endParaRPr sz="1800"/>
          </a:p>
          <a:p>
            <a:pPr marL="0" lvl="0" indent="0" algn="l" rtl="0">
              <a:spcBef>
                <a:spcPts val="600"/>
              </a:spcBef>
              <a:spcAft>
                <a:spcPts val="0"/>
              </a:spcAft>
              <a:buNone/>
            </a:pPr>
            <a:r>
              <a:rPr lang="en" sz="1800"/>
              <a:t>“Top down vs bottom up, perception in general”</a:t>
            </a:r>
            <a:endParaRPr sz="1800"/>
          </a:p>
          <a:p>
            <a:pPr marL="0" lvl="0" indent="0" algn="l" rtl="0">
              <a:spcBef>
                <a:spcPts val="600"/>
              </a:spcBef>
              <a:spcAft>
                <a:spcPts val="0"/>
              </a:spcAft>
              <a:buNone/>
            </a:pPr>
            <a:r>
              <a:rPr lang="en" sz="1800"/>
              <a:t>“Late perception early attention”</a:t>
            </a:r>
            <a:endParaRPr sz="1800"/>
          </a:p>
          <a:p>
            <a:pPr marL="0" lvl="0" indent="0" algn="l" rtl="0">
              <a:spcBef>
                <a:spcPts val="600"/>
              </a:spcBef>
              <a:spcAft>
                <a:spcPts val="0"/>
              </a:spcAft>
              <a:buNone/>
            </a:pPr>
            <a:r>
              <a:rPr lang="en" sz="1800"/>
              <a:t>“Selective attention”</a:t>
            </a:r>
            <a:endParaRPr sz="1800"/>
          </a:p>
          <a:p>
            <a:pPr marL="0" lvl="0" indent="0" algn="l" rtl="0">
              <a:spcBef>
                <a:spcPts val="600"/>
              </a:spcBef>
              <a:spcAft>
                <a:spcPts val="0"/>
              </a:spcAft>
              <a:buNone/>
            </a:pPr>
            <a:r>
              <a:rPr lang="en" sz="1800"/>
              <a:t>“top-down vs. bottom-up processing, endogenous/exogenous cueing”</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267" name="Google Shape;267;p42"/>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Statistical regularities in the environment</a:t>
            </a:r>
            <a:endParaRPr sz="1800"/>
          </a:p>
          <a:p>
            <a:pPr marL="914400" marR="0" lvl="1" indent="-342900" algn="l" rtl="0">
              <a:lnSpc>
                <a:spcPct val="100000"/>
              </a:lnSpc>
              <a:spcBef>
                <a:spcPts val="0"/>
              </a:spcBef>
              <a:spcAft>
                <a:spcPts val="0"/>
              </a:spcAft>
              <a:buSzPts val="1800"/>
              <a:buChar char="○"/>
            </a:pPr>
            <a:r>
              <a:rPr lang="en" sz="1800"/>
              <a:t>The oblique effect</a:t>
            </a:r>
            <a:endParaRPr sz="1800"/>
          </a:p>
          <a:p>
            <a:pPr marL="914400" marR="0" lvl="1" indent="-342900" algn="l" rtl="0">
              <a:lnSpc>
                <a:spcPct val="100000"/>
              </a:lnSpc>
              <a:spcBef>
                <a:spcPts val="0"/>
              </a:spcBef>
              <a:spcAft>
                <a:spcPts val="0"/>
              </a:spcAft>
              <a:buSzPts val="1800"/>
              <a:buChar char="○"/>
            </a:pPr>
            <a:r>
              <a:rPr lang="en" sz="1800"/>
              <a:t>Light-from-above</a:t>
            </a:r>
            <a:endParaRPr sz="1800"/>
          </a:p>
          <a:p>
            <a:pPr marL="914400" marR="0" lvl="1" indent="-342900" algn="l" rtl="0">
              <a:lnSpc>
                <a:spcPct val="100000"/>
              </a:lnSpc>
              <a:spcBef>
                <a:spcPts val="0"/>
              </a:spcBef>
              <a:spcAft>
                <a:spcPts val="0"/>
              </a:spcAft>
              <a:buSzPts val="1800"/>
              <a:buChar char="○"/>
            </a:pPr>
            <a:r>
              <a:rPr lang="en" sz="1800"/>
              <a:t>Semantic regularities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I.e., Expectation and experience play a large role in perception, and sometimes we’re not even aware of that (“Learned Group”)</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Oblique Effect</a:t>
            </a:r>
            <a:endParaRPr/>
          </a:p>
        </p:txBody>
      </p:sp>
      <p:pic>
        <p:nvPicPr>
          <p:cNvPr id="273" name="Google Shape;273;p43"/>
          <p:cNvPicPr preferRelativeResize="0"/>
          <p:nvPr/>
        </p:nvPicPr>
        <p:blipFill>
          <a:blip r:embed="rId3">
            <a:alphaModFix/>
          </a:blip>
          <a:stretch>
            <a:fillRect/>
          </a:stretch>
        </p:blipFill>
        <p:spPr>
          <a:xfrm>
            <a:off x="6401300" y="1007488"/>
            <a:ext cx="1958658" cy="3775313"/>
          </a:xfrm>
          <a:prstGeom prst="rect">
            <a:avLst/>
          </a:prstGeom>
          <a:noFill/>
          <a:ln>
            <a:noFill/>
          </a:ln>
        </p:spPr>
      </p:pic>
      <p:sp>
        <p:nvSpPr>
          <p:cNvPr id="274" name="Google Shape;274;p43"/>
          <p:cNvSpPr txBox="1">
            <a:spLocks noGrp="1"/>
          </p:cNvSpPr>
          <p:nvPr>
            <p:ph type="body" idx="1"/>
          </p:nvPr>
        </p:nvSpPr>
        <p:spPr>
          <a:xfrm>
            <a:off x="893700" y="1373600"/>
            <a:ext cx="50997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People can perceive verticals and horizontals more easily than other orientations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Verticals and horizontals are more common in our world (“statistical regularity”)</a:t>
            </a:r>
            <a:endParaRPr sz="1800"/>
          </a:p>
          <a:p>
            <a:pPr marL="457200" lvl="0" indent="-342900" algn="l" rtl="0">
              <a:spcBef>
                <a:spcPts val="600"/>
              </a:spcBef>
              <a:spcAft>
                <a:spcPts val="0"/>
              </a:spcAft>
              <a:buSzPts val="1800"/>
              <a:buChar char="▷"/>
            </a:pPr>
            <a:r>
              <a:rPr lang="en" sz="1800"/>
              <a:t>Trees, buildings, etc.</a:t>
            </a:r>
            <a:endParaRPr sz="1800"/>
          </a:p>
          <a:p>
            <a:pPr marL="457200" lvl="0" indent="-342900" algn="l" rtl="0">
              <a:spcBef>
                <a:spcPts val="0"/>
              </a:spcBef>
              <a:spcAft>
                <a:spcPts val="0"/>
              </a:spcAft>
              <a:buSzPts val="1800"/>
              <a:buChar char="▷"/>
            </a:pPr>
            <a:r>
              <a:rPr lang="en" sz="1800"/>
              <a:t>(So neurons are also more tuned to verticals and horizontals too)</a:t>
            </a:r>
            <a:endParaRPr sz="1800"/>
          </a:p>
          <a:p>
            <a:pPr marL="0" lvl="0" indent="0" algn="l" rtl="0">
              <a:spcBef>
                <a:spcPts val="600"/>
              </a:spcBef>
              <a:spcAft>
                <a:spcPts val="0"/>
              </a:spcAft>
              <a:buNone/>
            </a:pP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Light from Above</a:t>
            </a:r>
            <a:endParaRPr/>
          </a:p>
        </p:txBody>
      </p:sp>
      <p:sp>
        <p:nvSpPr>
          <p:cNvPr id="280" name="Google Shape;280;p44"/>
          <p:cNvSpPr txBox="1">
            <a:spLocks noGrp="1"/>
          </p:cNvSpPr>
          <p:nvPr>
            <p:ph type="body" idx="1"/>
          </p:nvPr>
        </p:nvSpPr>
        <p:spPr>
          <a:xfrm>
            <a:off x="893700" y="1068800"/>
            <a:ext cx="7649100" cy="1019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Light comes from above</a:t>
            </a:r>
            <a:endParaRPr sz="1800"/>
          </a:p>
          <a:p>
            <a:pPr marL="457200" lvl="0" indent="-342900" algn="l" rtl="0">
              <a:spcBef>
                <a:spcPts val="0"/>
              </a:spcBef>
              <a:spcAft>
                <a:spcPts val="0"/>
              </a:spcAft>
              <a:buSzPts val="1800"/>
              <a:buChar char="▷"/>
            </a:pPr>
            <a:r>
              <a:rPr lang="en" sz="1800"/>
              <a:t>Is usually the case in the environment</a:t>
            </a:r>
            <a:endParaRPr sz="1800"/>
          </a:p>
          <a:p>
            <a:pPr marL="457200" lvl="0" indent="-342900" algn="l" rtl="0">
              <a:spcBef>
                <a:spcPts val="0"/>
              </a:spcBef>
              <a:spcAft>
                <a:spcPts val="0"/>
              </a:spcAft>
              <a:buSzPts val="1800"/>
              <a:buChar char="▷"/>
            </a:pPr>
            <a:r>
              <a:rPr lang="en" sz="1800"/>
              <a:t>We perceive shadows as specific information about depth and distance</a:t>
            </a:r>
            <a:endParaRPr sz="1800"/>
          </a:p>
          <a:p>
            <a:pPr marL="0" lvl="0" indent="0" algn="l" rtl="0">
              <a:spcBef>
                <a:spcPts val="600"/>
              </a:spcBef>
              <a:spcAft>
                <a:spcPts val="0"/>
              </a:spcAft>
              <a:buNone/>
            </a:pPr>
            <a:endParaRPr sz="1800"/>
          </a:p>
        </p:txBody>
      </p:sp>
      <p:pic>
        <p:nvPicPr>
          <p:cNvPr id="281" name="Google Shape;281;p44"/>
          <p:cNvPicPr preferRelativeResize="0"/>
          <p:nvPr/>
        </p:nvPicPr>
        <p:blipFill rotWithShape="1">
          <a:blip r:embed="rId3">
            <a:alphaModFix/>
          </a:blip>
          <a:srcRect t="2151" r="6603" b="60234"/>
          <a:stretch/>
        </p:blipFill>
        <p:spPr>
          <a:xfrm>
            <a:off x="2554000" y="2415175"/>
            <a:ext cx="3142000" cy="2129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Light from Above</a:t>
            </a:r>
            <a:endParaRPr/>
          </a:p>
        </p:txBody>
      </p:sp>
      <p:pic>
        <p:nvPicPr>
          <p:cNvPr id="287" name="Google Shape;287;p45"/>
          <p:cNvPicPr preferRelativeResize="0"/>
          <p:nvPr/>
        </p:nvPicPr>
        <p:blipFill rotWithShape="1">
          <a:blip r:embed="rId3">
            <a:alphaModFix/>
          </a:blip>
          <a:srcRect t="43023" r="7106" b="35947"/>
          <a:stretch/>
        </p:blipFill>
        <p:spPr>
          <a:xfrm>
            <a:off x="2312038" y="2571750"/>
            <a:ext cx="4519925" cy="1721950"/>
          </a:xfrm>
          <a:prstGeom prst="rect">
            <a:avLst/>
          </a:prstGeom>
          <a:noFill/>
          <a:ln>
            <a:noFill/>
          </a:ln>
        </p:spPr>
      </p:pic>
      <p:sp>
        <p:nvSpPr>
          <p:cNvPr id="288" name="Google Shape;288;p45"/>
          <p:cNvSpPr txBox="1">
            <a:spLocks noGrp="1"/>
          </p:cNvSpPr>
          <p:nvPr>
            <p:ph type="body" idx="1"/>
          </p:nvPr>
        </p:nvSpPr>
        <p:spPr>
          <a:xfrm>
            <a:off x="893700" y="1068800"/>
            <a:ext cx="7649100" cy="10191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Light comes from above</a:t>
            </a:r>
            <a:endParaRPr sz="1800"/>
          </a:p>
          <a:p>
            <a:pPr marL="457200" lvl="0" indent="-342900" algn="l" rtl="0">
              <a:spcBef>
                <a:spcPts val="0"/>
              </a:spcBef>
              <a:spcAft>
                <a:spcPts val="0"/>
              </a:spcAft>
              <a:buSzPts val="1800"/>
              <a:buChar char="▷"/>
            </a:pPr>
            <a:r>
              <a:rPr lang="en" sz="1800"/>
              <a:t>Is usually the case in the environment</a:t>
            </a:r>
            <a:endParaRPr sz="1800"/>
          </a:p>
          <a:p>
            <a:pPr marL="457200" lvl="0" indent="-342900" algn="l" rtl="0">
              <a:spcBef>
                <a:spcPts val="0"/>
              </a:spcBef>
              <a:spcAft>
                <a:spcPts val="0"/>
              </a:spcAft>
              <a:buSzPts val="1800"/>
              <a:buChar char="▷"/>
            </a:pPr>
            <a:r>
              <a:rPr lang="en" sz="1800"/>
              <a:t>We perceive shadows as specific information about depth and distance</a:t>
            </a:r>
            <a:endParaRPr sz="1800"/>
          </a:p>
          <a:p>
            <a:pPr marL="0" lvl="0" indent="0" algn="l" rtl="0">
              <a:spcBef>
                <a:spcPts val="600"/>
              </a:spcBef>
              <a:spcAft>
                <a:spcPts val="0"/>
              </a:spcAft>
              <a:buNone/>
            </a:pP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Semantic Regularities</a:t>
            </a:r>
            <a:endParaRPr/>
          </a:p>
        </p:txBody>
      </p:sp>
      <p:sp>
        <p:nvSpPr>
          <p:cNvPr id="294" name="Google Shape;294;p46"/>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Close your eyes and then visualize or simply think about the following scenes and objects:</a:t>
            </a:r>
            <a:endParaRPr sz="2400"/>
          </a:p>
          <a:p>
            <a:pPr marL="457200" lvl="0" indent="-381000" algn="l" rtl="0">
              <a:spcBef>
                <a:spcPts val="600"/>
              </a:spcBef>
              <a:spcAft>
                <a:spcPts val="0"/>
              </a:spcAft>
              <a:buSzPts val="2400"/>
              <a:buAutoNum type="alphaLcPeriod"/>
            </a:pPr>
            <a:r>
              <a:rPr lang="en" sz="2400"/>
              <a:t>An office</a:t>
            </a:r>
            <a:endParaRPr sz="2400"/>
          </a:p>
          <a:p>
            <a:pPr marL="457200" lvl="0" indent="-381000" algn="l" rtl="0">
              <a:spcBef>
                <a:spcPts val="0"/>
              </a:spcBef>
              <a:spcAft>
                <a:spcPts val="0"/>
              </a:spcAft>
              <a:buSzPts val="2400"/>
              <a:buAutoNum type="alphaLcPeriod"/>
            </a:pPr>
            <a:r>
              <a:rPr lang="en" sz="2400"/>
              <a:t>The clothing section of a dept store</a:t>
            </a:r>
            <a:endParaRPr sz="2400"/>
          </a:p>
          <a:p>
            <a:pPr marL="457200" lvl="0" indent="-381000" algn="l" rtl="0">
              <a:spcBef>
                <a:spcPts val="0"/>
              </a:spcBef>
              <a:spcAft>
                <a:spcPts val="0"/>
              </a:spcAft>
              <a:buSzPts val="2400"/>
              <a:buAutoNum type="alphaLcPeriod"/>
            </a:pPr>
            <a:r>
              <a:rPr lang="en" sz="2400"/>
              <a:t>A microscope</a:t>
            </a:r>
            <a:endParaRPr sz="2400"/>
          </a:p>
          <a:p>
            <a:pPr marL="457200" lvl="0" indent="-381000" algn="l" rtl="0">
              <a:spcBef>
                <a:spcPts val="0"/>
              </a:spcBef>
              <a:spcAft>
                <a:spcPts val="0"/>
              </a:spcAft>
              <a:buSzPts val="2400"/>
              <a:buAutoNum type="alphaLcPeriod"/>
            </a:pPr>
            <a:r>
              <a:rPr lang="en" sz="2400"/>
              <a:t>A lion</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Semantic Regularities</a:t>
            </a:r>
            <a:endParaRPr/>
          </a:p>
        </p:txBody>
      </p:sp>
      <p:sp>
        <p:nvSpPr>
          <p:cNvPr id="300" name="Google Shape;300;p47"/>
          <p:cNvSpPr txBox="1">
            <a:spLocks noGrp="1"/>
          </p:cNvSpPr>
          <p:nvPr>
            <p:ph type="body" idx="1"/>
          </p:nvPr>
        </p:nvSpPr>
        <p:spPr>
          <a:xfrm>
            <a:off x="893700" y="1373600"/>
            <a:ext cx="67992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i="1"/>
              <a:t>Scene schemas</a:t>
            </a:r>
            <a:r>
              <a:rPr lang="en" sz="2400"/>
              <a:t>: knowledge (from past experience) of what a given scene ordinarily contains</a:t>
            </a:r>
            <a:endParaRPr sz="2400"/>
          </a:p>
          <a:p>
            <a:pPr marL="457200" lvl="0" indent="-381000" algn="l" rtl="0">
              <a:spcBef>
                <a:spcPts val="600"/>
              </a:spcBef>
              <a:spcAft>
                <a:spcPts val="0"/>
              </a:spcAft>
              <a:buSzPts val="2400"/>
              <a:buChar char="▷"/>
            </a:pPr>
            <a:r>
              <a:rPr lang="en" sz="2400"/>
              <a:t>An office: a desk, chair, etc.</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306" name="Google Shape;306;p48"/>
          <p:cNvSpPr txBox="1">
            <a:spLocks noGrp="1"/>
          </p:cNvSpPr>
          <p:nvPr>
            <p:ph type="body" idx="1"/>
          </p:nvPr>
        </p:nvSpPr>
        <p:spPr>
          <a:xfrm>
            <a:off x="893700" y="1373600"/>
            <a:ext cx="73158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Bayesian Inference</a:t>
            </a:r>
            <a:endParaRPr sz="1800"/>
          </a:p>
          <a:p>
            <a:pPr marL="914400" marR="0" lvl="1" indent="-342900" algn="l" rtl="0">
              <a:lnSpc>
                <a:spcPct val="100000"/>
              </a:lnSpc>
              <a:spcBef>
                <a:spcPts val="0"/>
              </a:spcBef>
              <a:spcAft>
                <a:spcPts val="0"/>
              </a:spcAft>
              <a:buSzPts val="1800"/>
              <a:buChar char="○"/>
            </a:pPr>
            <a:r>
              <a:rPr lang="en" sz="1800"/>
              <a:t>Prior: our initial belief about about the probability of an outcome</a:t>
            </a:r>
            <a:endParaRPr sz="1800"/>
          </a:p>
          <a:p>
            <a:pPr marL="914400" marR="0" lvl="1" indent="-342900" algn="l" rtl="0">
              <a:lnSpc>
                <a:spcPct val="100000"/>
              </a:lnSpc>
              <a:spcBef>
                <a:spcPts val="0"/>
              </a:spcBef>
              <a:spcAft>
                <a:spcPts val="0"/>
              </a:spcAft>
              <a:buSzPts val="1800"/>
              <a:buChar char="○"/>
            </a:pPr>
            <a:r>
              <a:rPr lang="en" sz="1800"/>
              <a:t>Likelihood: the extent to which evidence is consistent w/ an outcome</a:t>
            </a:r>
            <a:endParaRPr sz="1800"/>
          </a:p>
          <a:p>
            <a:pPr marL="914400" marR="0" lvl="1" indent="-342900" algn="l" rtl="0">
              <a:lnSpc>
                <a:spcPct val="100000"/>
              </a:lnSpc>
              <a:spcBef>
                <a:spcPts val="0"/>
              </a:spcBef>
              <a:spcAft>
                <a:spcPts val="0"/>
              </a:spcAft>
              <a:buSzPts val="1800"/>
              <a:buChar char="○"/>
            </a:pPr>
            <a:r>
              <a:rPr lang="en" sz="1800"/>
              <a:t>Estimate of outcome influenced by these 2 factors. We update our expectations based on incoming evidence, and this process happens repeatedly. </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I.e., Expectation and experience play a large role in perception, and sometimes we’re not even aware of that (“Learned Group”)</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Perspectives on Perception</a:t>
            </a:r>
            <a:endParaRPr/>
          </a:p>
        </p:txBody>
      </p:sp>
      <p:sp>
        <p:nvSpPr>
          <p:cNvPr id="312" name="Google Shape;312;p49"/>
          <p:cNvSpPr txBox="1">
            <a:spLocks noGrp="1"/>
          </p:cNvSpPr>
          <p:nvPr>
            <p:ph type="body" idx="1"/>
          </p:nvPr>
        </p:nvSpPr>
        <p:spPr>
          <a:xfrm>
            <a:off x="893700" y="1373600"/>
            <a:ext cx="6907500" cy="3552300"/>
          </a:xfrm>
          <a:prstGeom prst="rect">
            <a:avLst/>
          </a:prstGeom>
        </p:spPr>
        <p:txBody>
          <a:bodyPr spcFirstLastPara="1" wrap="square" lIns="91425" tIns="91425" rIns="91425" bIns="91425" anchor="t" anchorCtr="0">
            <a:noAutofit/>
          </a:bodyPr>
          <a:lstStyle/>
          <a:p>
            <a:pPr marL="457200" marR="0" lvl="0" indent="-342900" algn="l" rtl="0">
              <a:lnSpc>
                <a:spcPct val="100000"/>
              </a:lnSpc>
              <a:spcBef>
                <a:spcPts val="600"/>
              </a:spcBef>
              <a:spcAft>
                <a:spcPts val="0"/>
              </a:spcAft>
              <a:buClr>
                <a:srgbClr val="677480"/>
              </a:buClr>
              <a:buSzPts val="1800"/>
              <a:buFont typeface="Lato"/>
              <a:buChar char="▷"/>
            </a:pPr>
            <a:r>
              <a:rPr lang="en" sz="1800"/>
              <a:t>Gestalt psychologists: the mind groups patterns according to laws of perceptual organization:</a:t>
            </a:r>
            <a:endParaRPr sz="1800"/>
          </a:p>
          <a:p>
            <a:pPr marL="914400" marR="0" lvl="1" indent="-342900" algn="l" rtl="0">
              <a:lnSpc>
                <a:spcPct val="100000"/>
              </a:lnSpc>
              <a:spcBef>
                <a:spcPts val="0"/>
              </a:spcBef>
              <a:spcAft>
                <a:spcPts val="0"/>
              </a:spcAft>
              <a:buSzPts val="1800"/>
              <a:buChar char="○"/>
            </a:pPr>
            <a:r>
              <a:rPr lang="en" sz="1800"/>
              <a:t>Good continuation</a:t>
            </a:r>
            <a:endParaRPr sz="1800"/>
          </a:p>
          <a:p>
            <a:pPr marL="914400" marR="0" lvl="1" indent="-342900" algn="l" rtl="0">
              <a:lnSpc>
                <a:spcPct val="100000"/>
              </a:lnSpc>
              <a:spcBef>
                <a:spcPts val="0"/>
              </a:spcBef>
              <a:spcAft>
                <a:spcPts val="0"/>
              </a:spcAft>
              <a:buSzPts val="1800"/>
              <a:buChar char="○"/>
            </a:pPr>
            <a:r>
              <a:rPr lang="en" sz="1800"/>
              <a:t>Simplicity/Good Figure/Pragnanz</a:t>
            </a:r>
            <a:endParaRPr sz="1800"/>
          </a:p>
          <a:p>
            <a:pPr marL="914400" marR="0" lvl="1" indent="-342900" algn="l" rtl="0">
              <a:lnSpc>
                <a:spcPct val="100000"/>
              </a:lnSpc>
              <a:spcBef>
                <a:spcPts val="0"/>
              </a:spcBef>
              <a:spcAft>
                <a:spcPts val="0"/>
              </a:spcAft>
              <a:buSzPts val="1800"/>
              <a:buChar char="○"/>
            </a:pPr>
            <a:r>
              <a:rPr lang="en" sz="1800"/>
              <a:t>Similarity</a:t>
            </a:r>
            <a:endParaRPr sz="1800"/>
          </a:p>
          <a:p>
            <a:pPr marL="0" marR="0" lvl="0" indent="0" algn="l" rtl="0">
              <a:lnSpc>
                <a:spcPct val="100000"/>
              </a:lnSpc>
              <a:spcBef>
                <a:spcPts val="600"/>
              </a:spcBef>
              <a:spcAft>
                <a:spcPts val="0"/>
              </a:spcAft>
              <a:buNone/>
            </a:pPr>
            <a:endParaRPr sz="1800"/>
          </a:p>
          <a:p>
            <a:pPr marL="0" marR="0" lvl="0" indent="0" algn="l" rtl="0">
              <a:lnSpc>
                <a:spcPct val="100000"/>
              </a:lnSpc>
              <a:spcBef>
                <a:spcPts val="600"/>
              </a:spcBef>
              <a:spcAft>
                <a:spcPts val="0"/>
              </a:spcAft>
              <a:buNone/>
            </a:pPr>
            <a:r>
              <a:rPr lang="en" sz="1800"/>
              <a:t>I.e., a person’s experience can influence perception, but experience plays a smaller role than perceptual principles (i.e., perception is intrinsic &amp; has laws; “Innate Group”)</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Good Continuation</a:t>
            </a:r>
            <a:endParaRPr/>
          </a:p>
        </p:txBody>
      </p:sp>
      <p:pic>
        <p:nvPicPr>
          <p:cNvPr id="318" name="Google Shape;318;p50"/>
          <p:cNvPicPr preferRelativeResize="0"/>
          <p:nvPr/>
        </p:nvPicPr>
        <p:blipFill rotWithShape="1">
          <a:blip r:embed="rId3">
            <a:alphaModFix/>
          </a:blip>
          <a:srcRect r="3166" b="26948"/>
          <a:stretch/>
        </p:blipFill>
        <p:spPr>
          <a:xfrm>
            <a:off x="1025988" y="1792250"/>
            <a:ext cx="6198026" cy="2518825"/>
          </a:xfrm>
          <a:prstGeom prst="rect">
            <a:avLst/>
          </a:prstGeom>
          <a:noFill/>
          <a:ln>
            <a:noFill/>
          </a:ln>
        </p:spPr>
      </p:pic>
      <p:sp>
        <p:nvSpPr>
          <p:cNvPr id="319" name="Google Shape;319;p50"/>
          <p:cNvSpPr txBox="1">
            <a:spLocks noGrp="1"/>
          </p:cNvSpPr>
          <p:nvPr>
            <p:ph type="body" idx="1"/>
          </p:nvPr>
        </p:nvSpPr>
        <p:spPr>
          <a:xfrm>
            <a:off x="893700" y="1066165"/>
            <a:ext cx="6462600" cy="64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Lines tend to be seen as following the smoothest path</a:t>
            </a:r>
            <a:endParaRPr sz="1800"/>
          </a:p>
          <a:p>
            <a:pPr marL="0" lvl="0" indent="0" algn="l" rtl="0">
              <a:spcBef>
                <a:spcPts val="600"/>
              </a:spcBef>
              <a:spcAft>
                <a:spcPts val="0"/>
              </a:spcAft>
              <a:buNone/>
            </a:pPr>
            <a:endParaRPr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1"/>
          <p:cNvSpPr txBox="1">
            <a:spLocks noGrp="1"/>
          </p:cNvSpPr>
          <p:nvPr>
            <p:ph type="title"/>
          </p:nvPr>
        </p:nvSpPr>
        <p:spPr>
          <a:xfrm>
            <a:off x="893700" y="206000"/>
            <a:ext cx="69222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Simplicity: Five Circles, Not 9 Shapes</a:t>
            </a:r>
            <a:endParaRPr sz="3000"/>
          </a:p>
        </p:txBody>
      </p:sp>
      <p:pic>
        <p:nvPicPr>
          <p:cNvPr id="325" name="Google Shape;325;p51"/>
          <p:cNvPicPr preferRelativeResize="0"/>
          <p:nvPr/>
        </p:nvPicPr>
        <p:blipFill>
          <a:blip r:embed="rId3">
            <a:alphaModFix/>
          </a:blip>
          <a:stretch>
            <a:fillRect/>
          </a:stretch>
        </p:blipFill>
        <p:spPr>
          <a:xfrm>
            <a:off x="925811" y="2052650"/>
            <a:ext cx="6398376" cy="2953925"/>
          </a:xfrm>
          <a:prstGeom prst="rect">
            <a:avLst/>
          </a:prstGeom>
          <a:noFill/>
          <a:ln>
            <a:noFill/>
          </a:ln>
        </p:spPr>
      </p:pic>
      <p:sp>
        <p:nvSpPr>
          <p:cNvPr id="326" name="Google Shape;326;p51"/>
          <p:cNvSpPr txBox="1">
            <a:spLocks noGrp="1"/>
          </p:cNvSpPr>
          <p:nvPr>
            <p:ph type="body" idx="1"/>
          </p:nvPr>
        </p:nvSpPr>
        <p:spPr>
          <a:xfrm>
            <a:off x="893700" y="878352"/>
            <a:ext cx="6462600" cy="42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Every stimulus pattern is seen so the resulting structure is as simple as possible</a:t>
            </a:r>
            <a:endParaRPr sz="1800"/>
          </a:p>
          <a:p>
            <a:pPr marL="0" lvl="0" indent="0" algn="l" rtl="0">
              <a:spcBef>
                <a:spcPts val="600"/>
              </a:spcBef>
              <a:spcAft>
                <a:spcPts val="0"/>
              </a:spcAft>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do you want to review?</a:t>
            </a:r>
            <a:endParaRPr/>
          </a:p>
        </p:txBody>
      </p:sp>
      <p:sp>
        <p:nvSpPr>
          <p:cNvPr id="110" name="Google Shape;110;p16"/>
          <p:cNvSpPr txBox="1">
            <a:spLocks noGrp="1"/>
          </p:cNvSpPr>
          <p:nvPr>
            <p:ph type="body" idx="1"/>
          </p:nvPr>
        </p:nvSpPr>
        <p:spPr>
          <a:xfrm>
            <a:off x="893700" y="1373600"/>
            <a:ext cx="79077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dirty="0"/>
              <a:t>Perception (Bayesian priors/likelihood) </a:t>
            </a:r>
            <a:endParaRPr sz="1800" dirty="0"/>
          </a:p>
          <a:p>
            <a:pPr marL="457200" lvl="0" indent="-342900" algn="l" rtl="0">
              <a:spcBef>
                <a:spcPts val="0"/>
              </a:spcBef>
              <a:spcAft>
                <a:spcPts val="0"/>
              </a:spcAft>
              <a:buSzPts val="1800"/>
              <a:buAutoNum type="arabicPeriod"/>
            </a:pPr>
            <a:r>
              <a:rPr lang="en" sz="1800" dirty="0"/>
              <a:t>Top-down vs. bottom-up</a:t>
            </a:r>
            <a:endParaRPr sz="1800" dirty="0"/>
          </a:p>
          <a:p>
            <a:pPr marL="457200" lvl="0" indent="-342900" algn="l" rtl="0">
              <a:spcBef>
                <a:spcPts val="0"/>
              </a:spcBef>
              <a:spcAft>
                <a:spcPts val="0"/>
              </a:spcAft>
              <a:buSzPts val="1800"/>
              <a:buAutoNum type="arabicPeriod"/>
            </a:pPr>
            <a:r>
              <a:rPr lang="en" sz="1800" dirty="0"/>
              <a:t>Endogenous vs. exogenous</a:t>
            </a:r>
            <a:endParaRPr sz="1800" dirty="0"/>
          </a:p>
          <a:p>
            <a:pPr marL="0" lvl="0" indent="0" algn="l" rtl="0">
              <a:spcBef>
                <a:spcPts val="600"/>
              </a:spcBef>
              <a:spcAft>
                <a:spcPts val="0"/>
              </a:spcAft>
              <a:buNone/>
            </a:pPr>
            <a:endParaRPr sz="1800" dirty="0"/>
          </a:p>
          <a:p>
            <a:pPr marL="0" lvl="0" indent="0" algn="l" rtl="0">
              <a:spcBef>
                <a:spcPts val="600"/>
              </a:spcBef>
              <a:spcAft>
                <a:spcPts val="0"/>
              </a:spcAft>
              <a:buNone/>
            </a:pPr>
            <a:r>
              <a:rPr lang="en" sz="1800" dirty="0"/>
              <a:t>Other:</a:t>
            </a:r>
            <a:endParaRPr sz="1800" dirty="0"/>
          </a:p>
          <a:p>
            <a:pPr marL="457200" lvl="0" indent="-342900" algn="l" rtl="0">
              <a:spcBef>
                <a:spcPts val="600"/>
              </a:spcBef>
              <a:spcAft>
                <a:spcPts val="0"/>
              </a:spcAft>
              <a:buSzPts val="1800"/>
              <a:buAutoNum type="arabicPeriod"/>
            </a:pPr>
            <a:r>
              <a:rPr lang="en" sz="1800" dirty="0"/>
              <a:t>Dichotic listening task</a:t>
            </a:r>
            <a:endParaRPr sz="1800" dirty="0"/>
          </a:p>
          <a:p>
            <a:pPr marL="457200" lvl="0" indent="-342900" algn="l" rtl="0">
              <a:spcBef>
                <a:spcPts val="0"/>
              </a:spcBef>
              <a:spcAft>
                <a:spcPts val="0"/>
              </a:spcAft>
              <a:buSzPts val="1800"/>
              <a:buAutoNum type="arabicPeriod"/>
            </a:pPr>
            <a:r>
              <a:rPr lang="en" sz="1800" dirty="0"/>
              <a:t>Early vs. late selective attention? (“late perception early attn”)</a:t>
            </a:r>
            <a:endParaRPr sz="1800" dirty="0"/>
          </a:p>
          <a:p>
            <a:pPr marL="457200" lvl="0" indent="-342900" algn="l" rtl="0">
              <a:spcBef>
                <a:spcPts val="0"/>
              </a:spcBef>
              <a:spcAft>
                <a:spcPts val="0"/>
              </a:spcAft>
              <a:buSzPts val="1800"/>
              <a:buAutoNum type="arabicPeriod"/>
            </a:pPr>
            <a:r>
              <a:rPr lang="en" sz="1800" dirty="0"/>
              <a:t>Model of Emotion Regulation (</a:t>
            </a:r>
            <a:r>
              <a:rPr lang="en-US" sz="1800" dirty="0"/>
              <a:t>from </a:t>
            </a:r>
            <a:r>
              <a:rPr lang="en" sz="1800" dirty="0"/>
              <a:t>yesterday’s minute paper)</a:t>
            </a:r>
            <a:endParaRPr sz="1800" dirty="0"/>
          </a:p>
          <a:p>
            <a:pPr marL="0" lvl="0" indent="0" algn="l" rtl="0">
              <a:spcBef>
                <a:spcPts val="600"/>
              </a:spcBef>
              <a:spcAft>
                <a:spcPts val="0"/>
              </a:spcAft>
              <a:buNone/>
            </a:pPr>
            <a:endParaRPr sz="1800" dirty="0"/>
          </a:p>
          <a:p>
            <a:pPr marL="0" lvl="0" indent="0" algn="l" rtl="0">
              <a:spcBef>
                <a:spcPts val="600"/>
              </a:spcBef>
              <a:spcAft>
                <a:spcPts val="0"/>
              </a:spcAft>
              <a:buNone/>
            </a:pPr>
            <a:r>
              <a:rPr lang="en" sz="1800" i="1" dirty="0"/>
              <a:t>Which emotion theory is most popular today</a:t>
            </a:r>
            <a:r>
              <a:rPr lang="en" sz="1800" dirty="0"/>
              <a:t>?</a:t>
            </a:r>
            <a:endParaRPr sz="1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2"/>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Similarity:</a:t>
            </a:r>
            <a:endParaRPr sz="3000"/>
          </a:p>
        </p:txBody>
      </p:sp>
      <p:pic>
        <p:nvPicPr>
          <p:cNvPr id="332" name="Google Shape;332;p52"/>
          <p:cNvPicPr preferRelativeResize="0"/>
          <p:nvPr/>
        </p:nvPicPr>
        <p:blipFill>
          <a:blip r:embed="rId3">
            <a:alphaModFix/>
          </a:blip>
          <a:stretch>
            <a:fillRect/>
          </a:stretch>
        </p:blipFill>
        <p:spPr>
          <a:xfrm>
            <a:off x="5454975" y="758588"/>
            <a:ext cx="3020250" cy="3775313"/>
          </a:xfrm>
          <a:prstGeom prst="rect">
            <a:avLst/>
          </a:prstGeom>
          <a:noFill/>
          <a:ln>
            <a:noFill/>
          </a:ln>
        </p:spPr>
      </p:pic>
      <p:sp>
        <p:nvSpPr>
          <p:cNvPr id="333" name="Google Shape;333;p52"/>
          <p:cNvSpPr txBox="1"/>
          <p:nvPr/>
        </p:nvSpPr>
        <p:spPr>
          <a:xfrm>
            <a:off x="5832600" y="4553275"/>
            <a:ext cx="2265000" cy="3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“Waves” - Wilma Hurskainen</a:t>
            </a:r>
            <a:endParaRPr sz="1200">
              <a:latin typeface="Lato"/>
              <a:ea typeface="Lato"/>
              <a:cs typeface="Lato"/>
              <a:sym typeface="Lato"/>
            </a:endParaRPr>
          </a:p>
        </p:txBody>
      </p:sp>
      <p:sp>
        <p:nvSpPr>
          <p:cNvPr id="334" name="Google Shape;334;p52"/>
          <p:cNvSpPr txBox="1">
            <a:spLocks noGrp="1"/>
          </p:cNvSpPr>
          <p:nvPr>
            <p:ph type="body" idx="1"/>
          </p:nvPr>
        </p:nvSpPr>
        <p:spPr>
          <a:xfrm>
            <a:off x="893700" y="1004589"/>
            <a:ext cx="6462600" cy="46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Similar things appear grouped together</a:t>
            </a:r>
            <a:endParaRPr sz="1800"/>
          </a:p>
          <a:p>
            <a:pPr marL="0" lvl="0" indent="0" algn="l" rtl="0">
              <a:spcBef>
                <a:spcPts val="600"/>
              </a:spcBef>
              <a:spcAft>
                <a:spcPts val="0"/>
              </a:spcAft>
              <a:buNone/>
            </a:pP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3"/>
          <p:cNvSpPr txBox="1">
            <a:spLocks noGrp="1"/>
          </p:cNvSpPr>
          <p:nvPr>
            <p:ph type="title"/>
          </p:nvPr>
        </p:nvSpPr>
        <p:spPr>
          <a:xfrm>
            <a:off x="893700" y="206000"/>
            <a:ext cx="783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Experience-Dependent Plasticity</a:t>
            </a:r>
            <a:endParaRPr/>
          </a:p>
        </p:txBody>
      </p:sp>
      <p:pic>
        <p:nvPicPr>
          <p:cNvPr id="340" name="Google Shape;340;p53"/>
          <p:cNvPicPr preferRelativeResize="0"/>
          <p:nvPr/>
        </p:nvPicPr>
        <p:blipFill>
          <a:blip r:embed="rId3">
            <a:alphaModFix/>
          </a:blip>
          <a:stretch>
            <a:fillRect/>
          </a:stretch>
        </p:blipFill>
        <p:spPr>
          <a:xfrm>
            <a:off x="152400" y="1063400"/>
            <a:ext cx="2022550" cy="2275375"/>
          </a:xfrm>
          <a:prstGeom prst="rect">
            <a:avLst/>
          </a:prstGeom>
          <a:noFill/>
          <a:ln>
            <a:noFill/>
          </a:ln>
        </p:spPr>
      </p:pic>
      <p:pic>
        <p:nvPicPr>
          <p:cNvPr id="341" name="Google Shape;341;p53"/>
          <p:cNvPicPr preferRelativeResize="0"/>
          <p:nvPr/>
        </p:nvPicPr>
        <p:blipFill>
          <a:blip r:embed="rId4">
            <a:alphaModFix/>
          </a:blip>
          <a:stretch>
            <a:fillRect/>
          </a:stretch>
        </p:blipFill>
        <p:spPr>
          <a:xfrm>
            <a:off x="2324100" y="1063400"/>
            <a:ext cx="2022550" cy="2275369"/>
          </a:xfrm>
          <a:prstGeom prst="rect">
            <a:avLst/>
          </a:prstGeom>
          <a:noFill/>
          <a:ln>
            <a:noFill/>
          </a:ln>
        </p:spPr>
      </p:pic>
      <p:pic>
        <p:nvPicPr>
          <p:cNvPr id="342" name="Google Shape;342;p53"/>
          <p:cNvPicPr preferRelativeResize="0"/>
          <p:nvPr/>
        </p:nvPicPr>
        <p:blipFill>
          <a:blip r:embed="rId5">
            <a:alphaModFix/>
          </a:blip>
          <a:stretch>
            <a:fillRect/>
          </a:stretch>
        </p:blipFill>
        <p:spPr>
          <a:xfrm>
            <a:off x="4495800" y="1063400"/>
            <a:ext cx="2022550" cy="2275369"/>
          </a:xfrm>
          <a:prstGeom prst="rect">
            <a:avLst/>
          </a:prstGeom>
          <a:noFill/>
          <a:ln>
            <a:noFill/>
          </a:ln>
        </p:spPr>
      </p:pic>
      <p:pic>
        <p:nvPicPr>
          <p:cNvPr id="343" name="Google Shape;343;p53"/>
          <p:cNvPicPr preferRelativeResize="0"/>
          <p:nvPr/>
        </p:nvPicPr>
        <p:blipFill>
          <a:blip r:embed="rId6">
            <a:alphaModFix/>
          </a:blip>
          <a:stretch>
            <a:fillRect/>
          </a:stretch>
        </p:blipFill>
        <p:spPr>
          <a:xfrm>
            <a:off x="6667500" y="1063400"/>
            <a:ext cx="2022550" cy="2275363"/>
          </a:xfrm>
          <a:prstGeom prst="rect">
            <a:avLst/>
          </a:prstGeom>
          <a:noFill/>
          <a:ln>
            <a:noFill/>
          </a:ln>
        </p:spPr>
      </p:pic>
      <p:sp>
        <p:nvSpPr>
          <p:cNvPr id="344" name="Google Shape;344;p53"/>
          <p:cNvSpPr txBox="1"/>
          <p:nvPr/>
        </p:nvSpPr>
        <p:spPr>
          <a:xfrm>
            <a:off x="478250" y="3815025"/>
            <a:ext cx="8292900" cy="64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Lato"/>
                <a:ea typeface="Lato"/>
                <a:cs typeface="Lato"/>
                <a:sym typeface="Lato"/>
              </a:rPr>
              <a:t>The structure of the brain is changed by experience: the case of Greebles (Isabel Gauthier)</a:t>
            </a:r>
            <a:endParaRPr i="1">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4"/>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Processing Streams</a:t>
            </a:r>
            <a:endParaRPr/>
          </a:p>
        </p:txBody>
      </p:sp>
      <p:pic>
        <p:nvPicPr>
          <p:cNvPr id="350" name="Google Shape;350;p54"/>
          <p:cNvPicPr preferRelativeResize="0"/>
          <p:nvPr/>
        </p:nvPicPr>
        <p:blipFill>
          <a:blip r:embed="rId3">
            <a:alphaModFix/>
          </a:blip>
          <a:stretch>
            <a:fillRect/>
          </a:stretch>
        </p:blipFill>
        <p:spPr>
          <a:xfrm>
            <a:off x="2450200" y="1171413"/>
            <a:ext cx="5287091" cy="3775314"/>
          </a:xfrm>
          <a:prstGeom prst="rect">
            <a:avLst/>
          </a:prstGeom>
          <a:noFill/>
          <a:ln>
            <a:noFill/>
          </a:ln>
        </p:spPr>
      </p:pic>
      <p:sp>
        <p:nvSpPr>
          <p:cNvPr id="351" name="Google Shape;351;p54"/>
          <p:cNvSpPr txBox="1"/>
          <p:nvPr/>
        </p:nvSpPr>
        <p:spPr>
          <a:xfrm>
            <a:off x="2522750" y="4477800"/>
            <a:ext cx="2541600" cy="6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FF"/>
                </a:solidFill>
                <a:latin typeface="Lato"/>
                <a:ea typeface="Lato"/>
                <a:cs typeface="Lato"/>
                <a:sym typeface="Lato"/>
              </a:rPr>
              <a:t>What / Perception</a:t>
            </a:r>
            <a:r>
              <a:rPr lang="en">
                <a:latin typeface="Lato"/>
                <a:ea typeface="Lato"/>
                <a:cs typeface="Lato"/>
                <a:sym typeface="Lato"/>
              </a:rPr>
              <a:t> pathway</a:t>
            </a:r>
            <a:endParaRPr>
              <a:latin typeface="Lato"/>
              <a:ea typeface="Lato"/>
              <a:cs typeface="Lato"/>
              <a:sym typeface="Lato"/>
            </a:endParaRPr>
          </a:p>
        </p:txBody>
      </p:sp>
      <p:sp>
        <p:nvSpPr>
          <p:cNvPr id="352" name="Google Shape;352;p54"/>
          <p:cNvSpPr txBox="1"/>
          <p:nvPr/>
        </p:nvSpPr>
        <p:spPr>
          <a:xfrm>
            <a:off x="6792175" y="1301075"/>
            <a:ext cx="2541600" cy="6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3C47D"/>
                </a:solidFill>
                <a:latin typeface="Lato"/>
                <a:ea typeface="Lato"/>
                <a:cs typeface="Lato"/>
                <a:sym typeface="Lato"/>
              </a:rPr>
              <a:t>Where / Action</a:t>
            </a:r>
            <a:r>
              <a:rPr lang="en">
                <a:latin typeface="Lato"/>
                <a:ea typeface="Lato"/>
                <a:cs typeface="Lato"/>
                <a:sym typeface="Lato"/>
              </a:rPr>
              <a:t> pathway</a:t>
            </a:r>
            <a:endParaRPr>
              <a:latin typeface="Lato"/>
              <a:ea typeface="Lato"/>
              <a:cs typeface="Lato"/>
              <a:sym typeface="Lato"/>
            </a:endParaRPr>
          </a:p>
        </p:txBody>
      </p:sp>
      <p:sp>
        <p:nvSpPr>
          <p:cNvPr id="353" name="Google Shape;353;p54"/>
          <p:cNvSpPr txBox="1">
            <a:spLocks noGrp="1"/>
          </p:cNvSpPr>
          <p:nvPr>
            <p:ph type="body" idx="1"/>
          </p:nvPr>
        </p:nvSpPr>
        <p:spPr>
          <a:xfrm>
            <a:off x="245175" y="1205225"/>
            <a:ext cx="2277600" cy="85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t>•What stream: identifying an object</a:t>
            </a:r>
            <a:endParaRPr sz="1800"/>
          </a:p>
          <a:p>
            <a:pPr marL="0" lvl="0" indent="0" algn="l" rtl="0">
              <a:spcBef>
                <a:spcPts val="600"/>
              </a:spcBef>
              <a:spcAft>
                <a:spcPts val="0"/>
              </a:spcAft>
              <a:buClr>
                <a:schemeClr val="dk1"/>
              </a:buClr>
              <a:buSzPts val="1100"/>
              <a:buFont typeface="Arial"/>
              <a:buNone/>
            </a:pPr>
            <a:r>
              <a:rPr lang="en" sz="1800"/>
              <a:t>•Where stream: identifying the object’s location</a:t>
            </a:r>
            <a:endParaRPr sz="1800"/>
          </a:p>
          <a:p>
            <a:pPr marL="0" lvl="0" indent="0" algn="l" rtl="0">
              <a:spcBef>
                <a:spcPts val="600"/>
              </a:spcBef>
              <a:spcAft>
                <a:spcPts val="0"/>
              </a:spcAft>
              <a:buNone/>
            </a:pP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Takeaways</a:t>
            </a:r>
            <a:endParaRPr/>
          </a:p>
        </p:txBody>
      </p:sp>
      <p:sp>
        <p:nvSpPr>
          <p:cNvPr id="359" name="Google Shape;359;p5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Our perceptions come about as a result of both top-down and bottom-up processing</a:t>
            </a:r>
            <a:endParaRPr sz="1800"/>
          </a:p>
          <a:p>
            <a:pPr marL="457200" lvl="0" indent="-342900" algn="l" rtl="0">
              <a:spcBef>
                <a:spcPts val="0"/>
              </a:spcBef>
              <a:spcAft>
                <a:spcPts val="0"/>
              </a:spcAft>
              <a:buSzPts val="1800"/>
              <a:buChar char="▷"/>
            </a:pPr>
            <a:r>
              <a:rPr lang="en" sz="1800"/>
              <a:t>We automatically make inferences about raw sensory information to make meaning out of it</a:t>
            </a:r>
            <a:endParaRPr sz="1800"/>
          </a:p>
          <a:p>
            <a:pPr marL="0" lvl="0" indent="0" algn="l" rtl="0">
              <a:spcBef>
                <a:spcPts val="600"/>
              </a:spcBef>
              <a:spcAft>
                <a:spcPts val="0"/>
              </a:spcAft>
              <a:buClr>
                <a:schemeClr val="dk1"/>
              </a:buClr>
              <a:buSzPts val="1100"/>
              <a:buFont typeface="Arial"/>
              <a:buNone/>
            </a:pPr>
            <a:endParaRPr sz="1800"/>
          </a:p>
          <a:p>
            <a:pPr marL="457200" lvl="0" indent="-342900" algn="l" rtl="0">
              <a:spcBef>
                <a:spcPts val="600"/>
              </a:spcBef>
              <a:spcAft>
                <a:spcPts val="0"/>
              </a:spcAft>
              <a:buSzPts val="1800"/>
              <a:buChar char="▷"/>
            </a:pPr>
            <a:r>
              <a:rPr lang="en" sz="1800"/>
              <a:t>Most psychologists emphasize the role of experience in the perceptual inferences we make.  However, the Gestalt psychologists believed that perceptual inferences are intrinsic to the system (we don’t need to learn them)</a:t>
            </a:r>
            <a:endParaRPr sz="1800"/>
          </a:p>
          <a:p>
            <a:pPr marL="457200" lvl="0" indent="-342900" algn="l" rtl="0">
              <a:spcBef>
                <a:spcPts val="0"/>
              </a:spcBef>
              <a:spcAft>
                <a:spcPts val="0"/>
              </a:spcAft>
              <a:buSzPts val="1800"/>
              <a:buChar char="▷"/>
            </a:pPr>
            <a:r>
              <a:rPr lang="en" sz="1800"/>
              <a:t>The Gestalt psychologists came up with a list of principles that they believed perception adheres to</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6"/>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Top-down/endogenous vs. Bottom-up/exogenous Review</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Endogenous Cueing (Posner)</a:t>
            </a:r>
            <a:endParaRPr/>
          </a:p>
        </p:txBody>
      </p:sp>
      <p:pic>
        <p:nvPicPr>
          <p:cNvPr id="370" name="Google Shape;370;p57"/>
          <p:cNvPicPr preferRelativeResize="0"/>
          <p:nvPr/>
        </p:nvPicPr>
        <p:blipFill>
          <a:blip r:embed="rId3">
            <a:alphaModFix/>
          </a:blip>
          <a:stretch>
            <a:fillRect/>
          </a:stretch>
        </p:blipFill>
        <p:spPr>
          <a:xfrm>
            <a:off x="1612500" y="1215788"/>
            <a:ext cx="5025011" cy="377531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Exogenous Cueing</a:t>
            </a:r>
            <a:endParaRPr/>
          </a:p>
        </p:txBody>
      </p:sp>
      <p:pic>
        <p:nvPicPr>
          <p:cNvPr id="376" name="Google Shape;376;p58"/>
          <p:cNvPicPr preferRelativeResize="0"/>
          <p:nvPr/>
        </p:nvPicPr>
        <p:blipFill>
          <a:blip r:embed="rId3">
            <a:alphaModFix/>
          </a:blip>
          <a:stretch>
            <a:fillRect/>
          </a:stretch>
        </p:blipFill>
        <p:spPr>
          <a:xfrm>
            <a:off x="2059500" y="1229438"/>
            <a:ext cx="5025011" cy="377531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Contingent Capture:</a:t>
            </a:r>
            <a:endParaRPr/>
          </a:p>
          <a:p>
            <a:pPr marL="0" lvl="0" indent="0" algn="l" rtl="0">
              <a:spcBef>
                <a:spcPts val="0"/>
              </a:spcBef>
              <a:spcAft>
                <a:spcPts val="0"/>
              </a:spcAft>
              <a:buNone/>
            </a:pPr>
            <a:r>
              <a:rPr lang="en" sz="1800"/>
              <a:t>Top-down &amp; bottom-up can interact</a:t>
            </a:r>
            <a:endParaRPr sz="1800"/>
          </a:p>
        </p:txBody>
      </p:sp>
      <p:pic>
        <p:nvPicPr>
          <p:cNvPr id="382" name="Google Shape;382;p59"/>
          <p:cNvPicPr preferRelativeResize="0"/>
          <p:nvPr/>
        </p:nvPicPr>
        <p:blipFill>
          <a:blip r:embed="rId3">
            <a:alphaModFix/>
          </a:blip>
          <a:stretch>
            <a:fillRect/>
          </a:stretch>
        </p:blipFill>
        <p:spPr>
          <a:xfrm>
            <a:off x="2770713" y="1174863"/>
            <a:ext cx="2708578" cy="3775313"/>
          </a:xfrm>
          <a:prstGeom prst="rect">
            <a:avLst/>
          </a:prstGeom>
          <a:noFill/>
          <a:ln>
            <a:noFill/>
          </a:ln>
        </p:spPr>
      </p:pic>
      <p:sp>
        <p:nvSpPr>
          <p:cNvPr id="383" name="Google Shape;383;p59"/>
          <p:cNvSpPr txBox="1"/>
          <p:nvPr/>
        </p:nvSpPr>
        <p:spPr>
          <a:xfrm>
            <a:off x="6712475" y="4706925"/>
            <a:ext cx="23331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Folk et al., 1992, JEP:HPP</a:t>
            </a:r>
            <a:endParaRPr>
              <a:latin typeface="Lato"/>
              <a:ea typeface="Lato"/>
              <a:cs typeface="Lato"/>
              <a:sym typeface="Lato"/>
            </a:endParaRPr>
          </a:p>
        </p:txBody>
      </p:sp>
      <p:sp>
        <p:nvSpPr>
          <p:cNvPr id="384" name="Google Shape;384;p59"/>
          <p:cNvSpPr txBox="1"/>
          <p:nvPr/>
        </p:nvSpPr>
        <p:spPr>
          <a:xfrm>
            <a:off x="1301525" y="4349800"/>
            <a:ext cx="15519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Trial starts here</a:t>
            </a:r>
            <a:endParaRPr>
              <a:latin typeface="Lato"/>
              <a:ea typeface="Lato"/>
              <a:cs typeface="Lato"/>
              <a:sym typeface="Lato"/>
            </a:endParaRPr>
          </a:p>
        </p:txBody>
      </p:sp>
      <p:sp>
        <p:nvSpPr>
          <p:cNvPr id="385" name="Google Shape;385;p59"/>
          <p:cNvSpPr txBox="1"/>
          <p:nvPr/>
        </p:nvSpPr>
        <p:spPr>
          <a:xfrm>
            <a:off x="400475" y="1534025"/>
            <a:ext cx="21900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Search for red equals sign (top-down goal);</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Only the red circles outside the box will capture attn (bottom-up) b/c of your top-down goal (where is the red =)?</a:t>
            </a:r>
            <a:endParaRPr>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0"/>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Other Review</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1"/>
          <p:cNvSpPr txBox="1">
            <a:spLocks noGrp="1"/>
          </p:cNvSpPr>
          <p:nvPr>
            <p:ph type="title"/>
          </p:nvPr>
        </p:nvSpPr>
        <p:spPr>
          <a:xfrm>
            <a:off x="893700" y="994675"/>
            <a:ext cx="7570800" cy="83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Early Selection: Broadbent’s Filter Model of Attention (1958):</a:t>
            </a:r>
            <a:endParaRPr/>
          </a:p>
          <a:p>
            <a:pPr marL="0" lvl="0" indent="0" algn="l" rtl="0">
              <a:spcBef>
                <a:spcPts val="0"/>
              </a:spcBef>
              <a:spcAft>
                <a:spcPts val="0"/>
              </a:spcAft>
              <a:buNone/>
            </a:pPr>
            <a:r>
              <a:rPr lang="en" sz="1800"/>
              <a:t>Filters message before incoming information is analyzed for meaning</a:t>
            </a:r>
            <a:endParaRPr sz="1800"/>
          </a:p>
        </p:txBody>
      </p:sp>
      <p:pic>
        <p:nvPicPr>
          <p:cNvPr id="396" name="Google Shape;396;p61"/>
          <p:cNvPicPr preferRelativeResize="0"/>
          <p:nvPr/>
        </p:nvPicPr>
        <p:blipFill>
          <a:blip r:embed="rId3">
            <a:alphaModFix/>
          </a:blip>
          <a:stretch>
            <a:fillRect/>
          </a:stretch>
        </p:blipFill>
        <p:spPr>
          <a:xfrm>
            <a:off x="152400" y="2206388"/>
            <a:ext cx="8686800" cy="195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Peer Feedback &amp; Discuss Wikipedia Assignment</a:t>
            </a:r>
            <a:endParaRPr/>
          </a:p>
        </p:txBody>
      </p:sp>
      <p:sp>
        <p:nvSpPr>
          <p:cNvPr id="116" name="Google Shape;116;p17"/>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Continue to build a supportive classroom culture &amp; discuss science communication.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2"/>
          <p:cNvSpPr txBox="1">
            <a:spLocks noGrp="1"/>
          </p:cNvSpPr>
          <p:nvPr>
            <p:ph type="title"/>
          </p:nvPr>
        </p:nvSpPr>
        <p:spPr>
          <a:xfrm>
            <a:off x="593324" y="1272800"/>
            <a:ext cx="8206291"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“Intermediate” Selection: Treisman’s attenuation model of attention (1964):</a:t>
            </a:r>
            <a:endParaRPr dirty="0"/>
          </a:p>
          <a:p>
            <a:pPr marL="0" lvl="0" indent="0" algn="l" rtl="0">
              <a:spcBef>
                <a:spcPts val="0"/>
              </a:spcBef>
              <a:spcAft>
                <a:spcPts val="0"/>
              </a:spcAft>
              <a:buClr>
                <a:schemeClr val="dk1"/>
              </a:buClr>
              <a:buSzPts val="1100"/>
              <a:buFont typeface="Arial"/>
              <a:buNone/>
            </a:pPr>
            <a:r>
              <a:rPr lang="en" sz="1800" dirty="0"/>
              <a:t>Attended message can be separated from unattended message early in the information-processing system; selection can still occur later</a:t>
            </a:r>
            <a:endParaRPr sz="1800" dirty="0"/>
          </a:p>
          <a:p>
            <a:pPr marL="0" lvl="0" indent="0" algn="l" rtl="0">
              <a:spcBef>
                <a:spcPts val="0"/>
              </a:spcBef>
              <a:spcAft>
                <a:spcPts val="0"/>
              </a:spcAft>
              <a:buNone/>
            </a:pPr>
            <a:endParaRPr sz="1800" dirty="0"/>
          </a:p>
        </p:txBody>
      </p:sp>
      <p:pic>
        <p:nvPicPr>
          <p:cNvPr id="402" name="Google Shape;402;p62"/>
          <p:cNvPicPr preferRelativeResize="0"/>
          <p:nvPr/>
        </p:nvPicPr>
        <p:blipFill rotWithShape="1">
          <a:blip r:embed="rId3">
            <a:alphaModFix/>
          </a:blip>
          <a:srcRect b="21104"/>
          <a:stretch/>
        </p:blipFill>
        <p:spPr>
          <a:xfrm>
            <a:off x="1624013" y="2324450"/>
            <a:ext cx="5895975" cy="2014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Late Selection Models</a:t>
            </a:r>
            <a:endParaRPr/>
          </a:p>
        </p:txBody>
      </p:sp>
      <p:sp>
        <p:nvSpPr>
          <p:cNvPr id="408" name="Google Shape;408;p63"/>
          <p:cNvSpPr txBox="1">
            <a:spLocks noGrp="1"/>
          </p:cNvSpPr>
          <p:nvPr>
            <p:ph type="body" idx="1"/>
          </p:nvPr>
        </p:nvSpPr>
        <p:spPr>
          <a:xfrm>
            <a:off x="512700" y="4220900"/>
            <a:ext cx="7782600" cy="857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People used dichotic listening tasks to differentiate the models, but no one answer to early vs. late debate</a:t>
            </a:r>
            <a:endParaRPr sz="1800"/>
          </a:p>
        </p:txBody>
      </p:sp>
      <p:pic>
        <p:nvPicPr>
          <p:cNvPr id="409" name="Google Shape;409;p63"/>
          <p:cNvPicPr preferRelativeResize="0"/>
          <p:nvPr/>
        </p:nvPicPr>
        <p:blipFill rotWithShape="1">
          <a:blip r:embed="rId3">
            <a:alphaModFix/>
          </a:blip>
          <a:srcRect t="8575"/>
          <a:stretch/>
        </p:blipFill>
        <p:spPr>
          <a:xfrm>
            <a:off x="406350" y="1203087"/>
            <a:ext cx="4473601" cy="3072813"/>
          </a:xfrm>
          <a:prstGeom prst="rect">
            <a:avLst/>
          </a:prstGeom>
          <a:noFill/>
          <a:ln>
            <a:noFill/>
          </a:ln>
        </p:spPr>
      </p:pic>
      <p:pic>
        <p:nvPicPr>
          <p:cNvPr id="410" name="Google Shape;410;p63"/>
          <p:cNvPicPr preferRelativeResize="0"/>
          <p:nvPr/>
        </p:nvPicPr>
        <p:blipFill rotWithShape="1">
          <a:blip r:embed="rId4">
            <a:alphaModFix/>
          </a:blip>
          <a:srcRect t="12441"/>
          <a:stretch/>
        </p:blipFill>
        <p:spPr>
          <a:xfrm>
            <a:off x="5138700" y="1377400"/>
            <a:ext cx="3852900" cy="2746099"/>
          </a:xfrm>
          <a:prstGeom prst="rect">
            <a:avLst/>
          </a:prstGeom>
          <a:noFill/>
          <a:ln>
            <a:noFill/>
          </a:ln>
        </p:spPr>
      </p:pic>
      <p:sp>
        <p:nvSpPr>
          <p:cNvPr id="411" name="Google Shape;411;p63"/>
          <p:cNvSpPr txBox="1">
            <a:spLocks noGrp="1"/>
          </p:cNvSpPr>
          <p:nvPr>
            <p:ph type="body" idx="1"/>
          </p:nvPr>
        </p:nvSpPr>
        <p:spPr>
          <a:xfrm>
            <a:off x="943075" y="862300"/>
            <a:ext cx="7782600" cy="85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Most information processed to level of meaning before message is selected</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4"/>
          <p:cNvSpPr txBox="1">
            <a:spLocks noGrp="1"/>
          </p:cNvSpPr>
          <p:nvPr>
            <p:ph type="title"/>
          </p:nvPr>
        </p:nvSpPr>
        <p:spPr>
          <a:xfrm>
            <a:off x="893700" y="206000"/>
            <a:ext cx="70035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Gross’s model of emotion regulation</a:t>
            </a:r>
            <a:endParaRPr sz="3000"/>
          </a:p>
        </p:txBody>
      </p:sp>
      <p:pic>
        <p:nvPicPr>
          <p:cNvPr id="417" name="Google Shape;417;p64"/>
          <p:cNvPicPr preferRelativeResize="0"/>
          <p:nvPr/>
        </p:nvPicPr>
        <p:blipFill>
          <a:blip r:embed="rId3">
            <a:alphaModFix/>
          </a:blip>
          <a:stretch>
            <a:fillRect/>
          </a:stretch>
        </p:blipFill>
        <p:spPr>
          <a:xfrm>
            <a:off x="691450" y="1215788"/>
            <a:ext cx="6867096" cy="37753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Today’s Goals + Agenda</a:t>
            </a:r>
            <a:endParaRPr/>
          </a:p>
        </p:txBody>
      </p:sp>
      <p:sp>
        <p:nvSpPr>
          <p:cNvPr id="423" name="Google Shape;423;p65"/>
          <p:cNvSpPr txBox="1">
            <a:spLocks noGrp="1"/>
          </p:cNvSpPr>
          <p:nvPr>
            <p:ph type="body" idx="1"/>
          </p:nvPr>
        </p:nvSpPr>
        <p:spPr>
          <a:xfrm>
            <a:off x="893700" y="1373600"/>
            <a:ext cx="7801500" cy="3552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AutoNum type="arabicPeriod"/>
            </a:pPr>
            <a:r>
              <a:rPr lang="en" sz="1800" b="1"/>
              <a:t>LO1: Continue to build a supportive classroom culture &amp; discuss science communication.</a:t>
            </a:r>
            <a:endParaRPr sz="1800" b="1"/>
          </a:p>
          <a:p>
            <a:pPr marL="914400" lvl="1" indent="-342900" algn="l" rtl="0">
              <a:spcBef>
                <a:spcPts val="0"/>
              </a:spcBef>
              <a:spcAft>
                <a:spcPts val="0"/>
              </a:spcAft>
              <a:buSzPts val="1800"/>
              <a:buChar char="○"/>
            </a:pPr>
            <a:r>
              <a:rPr lang="en" sz="1800"/>
              <a:t>Peer feedback of opening SciComm paragraphs in groups</a:t>
            </a:r>
            <a:endParaRPr sz="1800"/>
          </a:p>
          <a:p>
            <a:pPr marL="914400" lvl="1" indent="-342900" algn="l" rtl="0">
              <a:spcBef>
                <a:spcPts val="0"/>
              </a:spcBef>
              <a:spcAft>
                <a:spcPts val="0"/>
              </a:spcAft>
              <a:buSzPts val="1800"/>
              <a:buChar char="○"/>
            </a:pPr>
            <a:r>
              <a:rPr lang="en" sz="1800"/>
              <a:t>Discuss choosing Wikipedia scientists for assignment</a:t>
            </a:r>
            <a:endParaRPr sz="1800"/>
          </a:p>
          <a:p>
            <a:pPr marL="457200" lvl="0" indent="-342900" algn="l" rtl="0">
              <a:spcBef>
                <a:spcPts val="0"/>
              </a:spcBef>
              <a:spcAft>
                <a:spcPts val="0"/>
              </a:spcAft>
              <a:buSzPts val="1800"/>
              <a:buAutoNum type="arabicPeriod"/>
            </a:pPr>
            <a:r>
              <a:rPr lang="en" sz="1800" b="1"/>
              <a:t>LO2: Describe the basic history of cognitive psychology &amp; cognitive psychology perspectives on cognitive neuroscience</a:t>
            </a:r>
            <a:endParaRPr sz="1800" b="1"/>
          </a:p>
          <a:p>
            <a:pPr marL="914400" lvl="1" indent="-342900" algn="l" rtl="0">
              <a:spcBef>
                <a:spcPts val="0"/>
              </a:spcBef>
              <a:spcAft>
                <a:spcPts val="0"/>
              </a:spcAft>
              <a:buSzPts val="1800"/>
              <a:buChar char="○"/>
            </a:pPr>
            <a:r>
              <a:rPr lang="en" sz="1800"/>
              <a:t>Review material from discussing Day 2 methodology, plus some basic principles on cog neuro</a:t>
            </a:r>
            <a:endParaRPr sz="1800"/>
          </a:p>
          <a:p>
            <a:pPr marL="457200" lvl="0" indent="-342900" algn="l" rtl="0">
              <a:spcBef>
                <a:spcPts val="0"/>
              </a:spcBef>
              <a:spcAft>
                <a:spcPts val="0"/>
              </a:spcAft>
              <a:buSzPts val="1800"/>
              <a:buAutoNum type="arabicPeriod"/>
            </a:pPr>
            <a:r>
              <a:rPr lang="en" sz="1800" b="1"/>
              <a:t>LO3: Review material that we have covered so far</a:t>
            </a:r>
            <a:endParaRPr sz="1800" b="1"/>
          </a:p>
          <a:p>
            <a:pPr marL="914400" lvl="1" indent="-342900" algn="l" rtl="0">
              <a:spcBef>
                <a:spcPts val="0"/>
              </a:spcBef>
              <a:spcAft>
                <a:spcPts val="0"/>
              </a:spcAft>
              <a:buSzPts val="1800"/>
              <a:buChar char="○"/>
            </a:pPr>
            <a:r>
              <a:rPr lang="en" sz="1800"/>
              <a:t>Class feedback: wanted to slow down a bit &amp; review Perception, some Attention concepts</a:t>
            </a:r>
            <a:endParaRPr sz="1800"/>
          </a:p>
          <a:p>
            <a:pPr marL="0" lvl="0" indent="0" algn="l" rtl="0">
              <a:spcBef>
                <a:spcPts val="600"/>
              </a:spcBef>
              <a:spcAft>
                <a:spcPts val="0"/>
              </a:spcAft>
              <a:buNone/>
            </a:pP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6"/>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Tuesday’s Work</a:t>
            </a:r>
            <a:endParaRPr/>
          </a:p>
        </p:txBody>
      </p:sp>
      <p:sp>
        <p:nvSpPr>
          <p:cNvPr id="429" name="Google Shape;429;p66"/>
          <p:cNvSpPr txBox="1">
            <a:spLocks noGrp="1"/>
          </p:cNvSpPr>
          <p:nvPr>
            <p:ph type="body" idx="1"/>
          </p:nvPr>
        </p:nvSpPr>
        <p:spPr>
          <a:xfrm>
            <a:off x="700644" y="1145000"/>
            <a:ext cx="820585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dirty="0"/>
              <a:t>Second Quiz</a:t>
            </a:r>
            <a:endParaRPr dirty="0"/>
          </a:p>
          <a:p>
            <a:pPr marL="914400" lvl="1" indent="-381000" algn="l" rtl="0">
              <a:spcBef>
                <a:spcPts val="0"/>
              </a:spcBef>
              <a:spcAft>
                <a:spcPts val="0"/>
              </a:spcAft>
              <a:buSzPts val="2400"/>
              <a:buChar char="○"/>
            </a:pPr>
            <a:r>
              <a:rPr lang="en" sz="2200" dirty="0"/>
              <a:t>Attention, Emotion, </a:t>
            </a:r>
            <a:r>
              <a:rPr lang="en-US" sz="2200" dirty="0"/>
              <a:t>Perception, </a:t>
            </a:r>
            <a:r>
              <a:rPr lang="en" sz="2200" dirty="0"/>
              <a:t>Sensory Coding, SciComm</a:t>
            </a:r>
            <a:endParaRPr sz="2200" dirty="0"/>
          </a:p>
          <a:p>
            <a:pPr marL="457200" lvl="0" indent="-419100" algn="l" rtl="0">
              <a:spcBef>
                <a:spcPts val="0"/>
              </a:spcBef>
              <a:spcAft>
                <a:spcPts val="0"/>
              </a:spcAft>
              <a:buSzPts val="3000"/>
              <a:buChar char="▷"/>
            </a:pPr>
            <a:r>
              <a:rPr lang="en" dirty="0"/>
              <a:t>Choose 4 Cog Psychologists for Wikipedia</a:t>
            </a:r>
            <a:endParaRPr dirty="0"/>
          </a:p>
          <a:p>
            <a:pPr marL="457200" lvl="0" indent="-419100" algn="l" rtl="0">
              <a:spcBef>
                <a:spcPts val="0"/>
              </a:spcBef>
              <a:spcAft>
                <a:spcPts val="0"/>
              </a:spcAft>
              <a:buSzPts val="3000"/>
              <a:buChar char="▷"/>
            </a:pPr>
            <a:r>
              <a:rPr lang="en" dirty="0"/>
              <a:t>Readings:</a:t>
            </a:r>
            <a:endParaRPr dirty="0"/>
          </a:p>
          <a:p>
            <a:pPr marL="914400" lvl="1" indent="-381000" algn="l" rtl="0">
              <a:spcBef>
                <a:spcPts val="0"/>
              </a:spcBef>
              <a:spcAft>
                <a:spcPts val="0"/>
              </a:spcAft>
              <a:buSzPts val="2400"/>
              <a:buChar char="○"/>
            </a:pPr>
            <a:r>
              <a:rPr lang="en" dirty="0"/>
              <a:t>Bergelson &amp; Aislin (2017) (Duke)</a:t>
            </a:r>
            <a:endParaRPr dirty="0"/>
          </a:p>
          <a:p>
            <a:pPr marL="914400" lvl="1" indent="-381000" algn="l" rtl="0">
              <a:spcBef>
                <a:spcPts val="0"/>
              </a:spcBef>
              <a:spcAft>
                <a:spcPts val="0"/>
              </a:spcAft>
              <a:buSzPts val="2400"/>
              <a:buChar char="○"/>
            </a:pPr>
            <a:r>
              <a:rPr lang="en" dirty="0"/>
              <a:t>Yu et al. (2019)</a:t>
            </a:r>
            <a:endParaRPr dirty="0"/>
          </a:p>
          <a:p>
            <a:pPr marL="914400" lvl="1" indent="-381000" algn="l" rtl="0">
              <a:spcBef>
                <a:spcPts val="0"/>
              </a:spcBef>
              <a:spcAft>
                <a:spcPts val="0"/>
              </a:spcAft>
              <a:buSzPts val="2400"/>
              <a:buChar char="○"/>
            </a:pPr>
            <a:r>
              <a:rPr lang="en" dirty="0"/>
              <a:t>Science News papers: Gutman (2017) (covering Bergelson paper) &amp; Hayakawa and Marian (2019) (summary of language research in SciAm)</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7"/>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Participation</a:t>
            </a:r>
            <a:endParaRPr/>
          </a:p>
        </p:txBody>
      </p:sp>
      <p:sp>
        <p:nvSpPr>
          <p:cNvPr id="435" name="Google Shape;435;p67"/>
          <p:cNvSpPr txBox="1">
            <a:spLocks noGrp="1"/>
          </p:cNvSpPr>
          <p:nvPr>
            <p:ph type="body" idx="1"/>
          </p:nvPr>
        </p:nvSpPr>
        <p:spPr>
          <a:xfrm>
            <a:off x="893699" y="1373600"/>
            <a:ext cx="7288399"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dirty="0">
                <a:solidFill>
                  <a:schemeClr val="hlink"/>
                </a:solidFill>
                <a:hlinkClick r:id="rId3"/>
              </a:rPr>
              <a:t>https://tinyurl.com/PSY102Participation</a:t>
            </a:r>
            <a:r>
              <a:rPr lang="en" dirty="0"/>
              <a:t> </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8"/>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Practice Questions</a:t>
            </a:r>
            <a:endParaRPr/>
          </a:p>
        </p:txBody>
      </p:sp>
      <p:sp>
        <p:nvSpPr>
          <p:cNvPr id="441" name="Google Shape;441;p68"/>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Optional: Test yourself on material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9"/>
          <p:cNvSpPr txBox="1">
            <a:spLocks noGrp="1"/>
          </p:cNvSpPr>
          <p:nvPr>
            <p:ph type="body" idx="1"/>
          </p:nvPr>
        </p:nvSpPr>
        <p:spPr>
          <a:xfrm>
            <a:off x="893700" y="306800"/>
            <a:ext cx="70089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When Sam listens to his girlfriend Susan in the restaurant and ignores other people’s conversations, he’s engaged in the process of ___ attention.</a:t>
            </a:r>
            <a:endParaRPr/>
          </a:p>
          <a:p>
            <a:pPr marL="457200" lvl="0" indent="-419100" algn="l" rtl="0">
              <a:spcBef>
                <a:spcPts val="600"/>
              </a:spcBef>
              <a:spcAft>
                <a:spcPts val="0"/>
              </a:spcAft>
              <a:buSzPts val="3000"/>
              <a:buChar char="▷"/>
            </a:pPr>
            <a:r>
              <a:rPr lang="en"/>
              <a:t>Low load</a:t>
            </a:r>
            <a:endParaRPr/>
          </a:p>
          <a:p>
            <a:pPr marL="457200" lvl="0" indent="-419100" algn="l" rtl="0">
              <a:spcBef>
                <a:spcPts val="0"/>
              </a:spcBef>
              <a:spcAft>
                <a:spcPts val="0"/>
              </a:spcAft>
              <a:buSzPts val="3000"/>
              <a:buChar char="▷"/>
            </a:pPr>
            <a:r>
              <a:rPr lang="en"/>
              <a:t>Divided</a:t>
            </a:r>
            <a:endParaRPr/>
          </a:p>
          <a:p>
            <a:pPr marL="457200" lvl="0" indent="-419100" algn="l" rtl="0">
              <a:spcBef>
                <a:spcPts val="0"/>
              </a:spcBef>
              <a:spcAft>
                <a:spcPts val="0"/>
              </a:spcAft>
              <a:buSzPts val="3000"/>
              <a:buChar char="▷"/>
            </a:pPr>
            <a:r>
              <a:rPr lang="en"/>
              <a:t>Cocktail party</a:t>
            </a:r>
            <a:endParaRPr/>
          </a:p>
          <a:p>
            <a:pPr marL="457200" lvl="0" indent="-419100" algn="l" rtl="0">
              <a:spcBef>
                <a:spcPts val="0"/>
              </a:spcBef>
              <a:spcAft>
                <a:spcPts val="0"/>
              </a:spcAft>
              <a:buSzPts val="3000"/>
              <a:buChar char="▷"/>
            </a:pPr>
            <a:r>
              <a:rPr lang="en"/>
              <a:t>Selective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0"/>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The cocktail party effect is</a:t>
            </a:r>
            <a:endParaRPr sz="2400"/>
          </a:p>
          <a:p>
            <a:pPr marL="457200" lvl="0" indent="-381000" algn="l" rtl="0">
              <a:spcBef>
                <a:spcPts val="600"/>
              </a:spcBef>
              <a:spcAft>
                <a:spcPts val="0"/>
              </a:spcAft>
              <a:buSzPts val="2400"/>
              <a:buChar char="▷"/>
            </a:pPr>
            <a:r>
              <a:rPr lang="en" sz="2400"/>
              <a:t>The ability to pay attention to one stimulus while filtering out other stimuli</a:t>
            </a:r>
            <a:endParaRPr sz="2400"/>
          </a:p>
          <a:p>
            <a:pPr marL="457200" lvl="0" indent="-381000" algn="l" rtl="0">
              <a:spcBef>
                <a:spcPts val="0"/>
              </a:spcBef>
              <a:spcAft>
                <a:spcPts val="0"/>
              </a:spcAft>
              <a:buSzPts val="2400"/>
              <a:buChar char="▷"/>
            </a:pPr>
            <a:r>
              <a:rPr lang="en" sz="2400"/>
              <a:t>The inability to pay attention to one stimulus in the presence of competing stimuli</a:t>
            </a:r>
            <a:endParaRPr sz="2400"/>
          </a:p>
          <a:p>
            <a:pPr marL="457200" lvl="0" indent="-381000" algn="l" rtl="0">
              <a:spcBef>
                <a:spcPts val="0"/>
              </a:spcBef>
              <a:spcAft>
                <a:spcPts val="0"/>
              </a:spcAft>
              <a:buSzPts val="2400"/>
              <a:buChar char="▷"/>
            </a:pPr>
            <a:r>
              <a:rPr lang="en" sz="2400"/>
              <a:t>The diminished awareness of information in a crowd</a:t>
            </a:r>
            <a:endParaRPr sz="2400"/>
          </a:p>
          <a:p>
            <a:pPr marL="457200" lvl="0" indent="-381000" algn="l" rtl="0">
              <a:spcBef>
                <a:spcPts val="0"/>
              </a:spcBef>
              <a:spcAft>
                <a:spcPts val="0"/>
              </a:spcAft>
              <a:buSzPts val="2400"/>
              <a:buChar char="▷"/>
            </a:pPr>
            <a:r>
              <a:rPr lang="en" sz="2400"/>
              <a:t>The equal division of attention between competing stimuli</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a:t>Follow-up: how does the cocktail party effect illustrate key characteristics of attention?</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1"/>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Broadbent’s model is called an early selection model because:</a:t>
            </a:r>
            <a:endParaRPr sz="2400"/>
          </a:p>
          <a:p>
            <a:pPr marL="457200" lvl="0" indent="-381000" algn="l" rtl="0">
              <a:spcBef>
                <a:spcPts val="600"/>
              </a:spcBef>
              <a:spcAft>
                <a:spcPts val="0"/>
              </a:spcAft>
              <a:buSzPts val="2400"/>
              <a:buChar char="▷"/>
            </a:pPr>
            <a:r>
              <a:rPr lang="en" sz="2400"/>
              <a:t>The filter eliminates unattended information right at the beginning of the flow of information</a:t>
            </a:r>
            <a:endParaRPr sz="2400"/>
          </a:p>
          <a:p>
            <a:pPr marL="457200" lvl="0" indent="-381000" algn="l" rtl="0">
              <a:spcBef>
                <a:spcPts val="0"/>
              </a:spcBef>
              <a:spcAft>
                <a:spcPts val="0"/>
              </a:spcAft>
              <a:buSzPts val="2400"/>
              <a:buChar char="▷"/>
            </a:pPr>
            <a:r>
              <a:rPr lang="en" sz="2400"/>
              <a:t>The filtering step occurs before the information enters the sensory store</a:t>
            </a:r>
            <a:endParaRPr sz="2400"/>
          </a:p>
          <a:p>
            <a:pPr marL="457200" lvl="0" indent="-381000" algn="l" rtl="0">
              <a:spcBef>
                <a:spcPts val="0"/>
              </a:spcBef>
              <a:spcAft>
                <a:spcPts val="0"/>
              </a:spcAft>
              <a:buSzPts val="2400"/>
              <a:buChar char="▷"/>
            </a:pPr>
            <a:r>
              <a:rPr lang="en" sz="2400"/>
              <a:t>Only a select set of environmental information enters the system</a:t>
            </a:r>
            <a:endParaRPr sz="2400"/>
          </a:p>
          <a:p>
            <a:pPr marL="457200" lvl="0" indent="-381000" algn="l" rtl="0">
              <a:spcBef>
                <a:spcPts val="0"/>
              </a:spcBef>
              <a:spcAft>
                <a:spcPts val="0"/>
              </a:spcAft>
              <a:buSzPts val="2400"/>
              <a:buChar char="▷"/>
            </a:pPr>
            <a:r>
              <a:rPr lang="en" sz="2400"/>
              <a:t>Incoming information is selected by the detector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93700" y="206000"/>
            <a:ext cx="6761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Peer feedback: Opening Paragraphs</a:t>
            </a:r>
            <a:endParaRPr sz="3000"/>
          </a:p>
        </p:txBody>
      </p:sp>
      <p:sp>
        <p:nvSpPr>
          <p:cNvPr id="122" name="Google Shape;122;p18"/>
          <p:cNvSpPr txBox="1">
            <a:spLocks noGrp="1"/>
          </p:cNvSpPr>
          <p:nvPr>
            <p:ph type="body" idx="1"/>
          </p:nvPr>
        </p:nvSpPr>
        <p:spPr>
          <a:xfrm>
            <a:off x="893700" y="1373600"/>
            <a:ext cx="7207200" cy="35523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Get into groups of 2-3</a:t>
            </a:r>
            <a:endParaRPr sz="2400"/>
          </a:p>
          <a:p>
            <a:pPr marL="457200" lvl="0" indent="-381000" algn="l" rtl="0">
              <a:spcBef>
                <a:spcPts val="0"/>
              </a:spcBef>
              <a:spcAft>
                <a:spcPts val="0"/>
              </a:spcAft>
              <a:buSzPts val="2400"/>
              <a:buChar char="▷"/>
            </a:pPr>
            <a:r>
              <a:rPr lang="en" sz="2400"/>
              <a:t>Exchange opening paragraphs</a:t>
            </a:r>
            <a:endParaRPr sz="2400"/>
          </a:p>
          <a:p>
            <a:pPr marL="457200" lvl="0" indent="-381000" algn="l" rtl="0">
              <a:spcBef>
                <a:spcPts val="0"/>
              </a:spcBef>
              <a:spcAft>
                <a:spcPts val="0"/>
              </a:spcAft>
              <a:buSzPts val="2400"/>
              <a:buChar char="▷"/>
            </a:pPr>
            <a:r>
              <a:rPr lang="en" sz="2400"/>
              <a:t>Take the first couple of minutes to read the paragraph and write your thoughts on the paper</a:t>
            </a:r>
            <a:endParaRPr sz="2400"/>
          </a:p>
          <a:p>
            <a:pPr marL="457200" lvl="0" indent="-381000" algn="l" rtl="0">
              <a:spcBef>
                <a:spcPts val="0"/>
              </a:spcBef>
              <a:spcAft>
                <a:spcPts val="0"/>
              </a:spcAft>
              <a:buSzPts val="2400"/>
              <a:buChar char="▷"/>
            </a:pPr>
            <a:r>
              <a:rPr lang="en" sz="2400"/>
              <a:t>Then, when you’re all/both finished, verbally discuss your feedback</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2"/>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Which of the following results would cause a problem for Broadbent’s early selection model:</a:t>
            </a:r>
            <a:endParaRPr sz="2400"/>
          </a:p>
          <a:p>
            <a:pPr marL="457200" lvl="0" indent="-381000" algn="l" rtl="0">
              <a:spcBef>
                <a:spcPts val="600"/>
              </a:spcBef>
              <a:spcAft>
                <a:spcPts val="0"/>
              </a:spcAft>
              <a:buSzPts val="2400"/>
              <a:buChar char="▷"/>
            </a:pPr>
            <a:r>
              <a:rPr lang="en" sz="2400"/>
              <a:t>A result where listeners don’t notice words presented up to 35 times in the unattended ear</a:t>
            </a:r>
            <a:endParaRPr sz="2400"/>
          </a:p>
          <a:p>
            <a:pPr marL="457200" lvl="0" indent="-381000" algn="l" rtl="0">
              <a:spcBef>
                <a:spcPts val="0"/>
              </a:spcBef>
              <a:spcAft>
                <a:spcPts val="0"/>
              </a:spcAft>
              <a:buSzPts val="2400"/>
              <a:buChar char="▷"/>
            </a:pPr>
            <a:r>
              <a:rPr lang="en" sz="2400"/>
              <a:t>A result where listeners can shadow a message presented in the attended ear</a:t>
            </a:r>
            <a:endParaRPr sz="2400"/>
          </a:p>
          <a:p>
            <a:pPr marL="457200" lvl="0" indent="-381000" algn="l" rtl="0">
              <a:spcBef>
                <a:spcPts val="0"/>
              </a:spcBef>
              <a:spcAft>
                <a:spcPts val="0"/>
              </a:spcAft>
              <a:buSzPts val="2400"/>
              <a:buChar char="▷"/>
            </a:pPr>
            <a:r>
              <a:rPr lang="en" sz="2400"/>
              <a:t>A result where listeners can hear their own name in the unattended ear</a:t>
            </a:r>
            <a:endParaRPr sz="2400"/>
          </a:p>
          <a:p>
            <a:pPr marL="457200" lvl="0" indent="-381000" algn="l" rtl="0">
              <a:spcBef>
                <a:spcPts val="0"/>
              </a:spcBef>
              <a:spcAft>
                <a:spcPts val="0"/>
              </a:spcAft>
              <a:buSzPts val="2400"/>
              <a:buChar char="▷"/>
            </a:pPr>
            <a:r>
              <a:rPr lang="en" sz="2400"/>
              <a:t>A result where listeners can shadow meaningful messages that switch from one ear to another</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a:t>2 answers here</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3"/>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Suppose twin teenagers are vying for their mother’s attention. The mother is trying to pay attention to one of her daughters, though both girls are talking (one about her boyfriend, one about a school project). According to the operating characteristics of Treisman’s attenuator, it is most likely the attenuator is analyzing the incoming messages in terms of:</a:t>
            </a:r>
            <a:endParaRPr sz="2400"/>
          </a:p>
          <a:p>
            <a:pPr marL="457200" lvl="0" indent="-381000" algn="l" rtl="0">
              <a:spcBef>
                <a:spcPts val="600"/>
              </a:spcBef>
              <a:spcAft>
                <a:spcPts val="0"/>
              </a:spcAft>
              <a:buSzPts val="2400"/>
              <a:buChar char="▷"/>
            </a:pPr>
            <a:r>
              <a:rPr lang="en" sz="2400"/>
              <a:t>Physical characteristics</a:t>
            </a:r>
            <a:endParaRPr sz="2400"/>
          </a:p>
          <a:p>
            <a:pPr marL="457200" lvl="0" indent="-381000" algn="l" rtl="0">
              <a:spcBef>
                <a:spcPts val="0"/>
              </a:spcBef>
              <a:spcAft>
                <a:spcPts val="0"/>
              </a:spcAft>
              <a:buSzPts val="2400"/>
              <a:buChar char="▷"/>
            </a:pPr>
            <a:r>
              <a:rPr lang="en" sz="2400"/>
              <a:t>Language</a:t>
            </a:r>
            <a:endParaRPr sz="2400"/>
          </a:p>
          <a:p>
            <a:pPr marL="457200" lvl="0" indent="-381000" algn="l" rtl="0">
              <a:spcBef>
                <a:spcPts val="0"/>
              </a:spcBef>
              <a:spcAft>
                <a:spcPts val="0"/>
              </a:spcAft>
              <a:buSzPts val="2400"/>
              <a:buChar char="▷"/>
            </a:pPr>
            <a:r>
              <a:rPr lang="en" sz="2400"/>
              <a:t>Meaning</a:t>
            </a:r>
            <a:endParaRPr sz="2400"/>
          </a:p>
          <a:p>
            <a:pPr marL="457200" lvl="0" indent="-381000" algn="l" rtl="0">
              <a:spcBef>
                <a:spcPts val="0"/>
              </a:spcBef>
              <a:spcAft>
                <a:spcPts val="0"/>
              </a:spcAft>
              <a:buSzPts val="2400"/>
              <a:buChar char="▷"/>
            </a:pPr>
            <a:r>
              <a:rPr lang="en" sz="2400"/>
              <a:t>Direction</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4"/>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According to Treisman’s “attenuation model,” which of the following would you expect to have the highest threshold for most people?</a:t>
            </a:r>
            <a:endParaRPr sz="2400"/>
          </a:p>
          <a:p>
            <a:pPr marL="457200" lvl="0" indent="-381000" algn="l" rtl="0">
              <a:spcBef>
                <a:spcPts val="600"/>
              </a:spcBef>
              <a:spcAft>
                <a:spcPts val="0"/>
              </a:spcAft>
              <a:buSzPts val="2400"/>
              <a:buChar char="▷"/>
            </a:pPr>
            <a:r>
              <a:rPr lang="en" sz="2400"/>
              <a:t>The word ‘money’</a:t>
            </a:r>
            <a:endParaRPr sz="2400"/>
          </a:p>
          <a:p>
            <a:pPr marL="457200" lvl="0" indent="-381000" algn="l" rtl="0">
              <a:spcBef>
                <a:spcPts val="0"/>
              </a:spcBef>
              <a:spcAft>
                <a:spcPts val="0"/>
              </a:spcAft>
              <a:buSzPts val="2400"/>
              <a:buChar char="▷"/>
            </a:pPr>
            <a:r>
              <a:rPr lang="en" sz="2400"/>
              <a:t>Their child’s first name</a:t>
            </a:r>
            <a:endParaRPr sz="2400"/>
          </a:p>
          <a:p>
            <a:pPr marL="457200" lvl="0" indent="-381000" algn="l" rtl="0">
              <a:spcBef>
                <a:spcPts val="0"/>
              </a:spcBef>
              <a:spcAft>
                <a:spcPts val="0"/>
              </a:spcAft>
              <a:buSzPts val="2400"/>
              <a:buChar char="▷"/>
            </a:pPr>
            <a:r>
              <a:rPr lang="en" sz="2400"/>
              <a:t>The word ‘home’</a:t>
            </a:r>
            <a:endParaRPr sz="2400"/>
          </a:p>
          <a:p>
            <a:pPr marL="457200" lvl="0" indent="-381000" algn="l" rtl="0">
              <a:spcBef>
                <a:spcPts val="0"/>
              </a:spcBef>
              <a:spcAft>
                <a:spcPts val="0"/>
              </a:spcAft>
              <a:buSzPts val="2400"/>
              <a:buChar char="▷"/>
            </a:pPr>
            <a:r>
              <a:rPr lang="en" sz="2400"/>
              <a:t>The word ‘platypus’</a:t>
            </a:r>
            <a:endParaRPr sz="2400"/>
          </a:p>
          <a:p>
            <a:pPr marL="0" lvl="0" indent="0" algn="l" rtl="0">
              <a:spcBef>
                <a:spcPts val="600"/>
              </a:spcBef>
              <a:spcAft>
                <a:spcPts val="0"/>
              </a:spcAft>
              <a:buNone/>
            </a:pP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5"/>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Suppose you are in your kitchen writing a grocery list, while your roommate is watching TV in the next room. A commercial for spaghetti sauce comes on TV. Although you are not paying attention to the TV, you ‘suddenly’ remember that you need to pick up spaghetti sauce and add it to the list. Your behavior is best predicted by which of the following models of attention?</a:t>
            </a:r>
            <a:endParaRPr sz="2400"/>
          </a:p>
          <a:p>
            <a:pPr marL="457200" lvl="0" indent="-381000" algn="l" rtl="0">
              <a:spcBef>
                <a:spcPts val="600"/>
              </a:spcBef>
              <a:spcAft>
                <a:spcPts val="0"/>
              </a:spcAft>
              <a:buSzPts val="2400"/>
              <a:buChar char="▷"/>
            </a:pPr>
            <a:r>
              <a:rPr lang="en" sz="2400"/>
              <a:t>Object-based</a:t>
            </a:r>
            <a:endParaRPr sz="2400"/>
          </a:p>
          <a:p>
            <a:pPr marL="457200" lvl="0" indent="-381000" algn="l" rtl="0">
              <a:spcBef>
                <a:spcPts val="0"/>
              </a:spcBef>
              <a:spcAft>
                <a:spcPts val="0"/>
              </a:spcAft>
              <a:buSzPts val="2400"/>
              <a:buChar char="▷"/>
            </a:pPr>
            <a:r>
              <a:rPr lang="en" sz="2400"/>
              <a:t>Early selection</a:t>
            </a:r>
            <a:endParaRPr sz="2400"/>
          </a:p>
          <a:p>
            <a:pPr marL="457200" lvl="0" indent="-381000" algn="l" rtl="0">
              <a:spcBef>
                <a:spcPts val="0"/>
              </a:spcBef>
              <a:spcAft>
                <a:spcPts val="0"/>
              </a:spcAft>
              <a:buSzPts val="2400"/>
              <a:buChar char="▷"/>
            </a:pPr>
            <a:r>
              <a:rPr lang="en" sz="2400"/>
              <a:t>Spotlight</a:t>
            </a:r>
            <a:endParaRPr sz="2400"/>
          </a:p>
          <a:p>
            <a:pPr marL="457200" lvl="0" indent="-381000" algn="l" rtl="0">
              <a:spcBef>
                <a:spcPts val="0"/>
              </a:spcBef>
              <a:spcAft>
                <a:spcPts val="0"/>
              </a:spcAft>
              <a:buSzPts val="2400"/>
              <a:buChar char="▷"/>
            </a:pPr>
            <a:r>
              <a:rPr lang="en" sz="2400"/>
              <a:t>Late selection</a:t>
            </a:r>
            <a:endParaRPr sz="2400"/>
          </a:p>
          <a:p>
            <a:pPr marL="0" lvl="0" indent="0" algn="l" rtl="0">
              <a:spcBef>
                <a:spcPts val="600"/>
              </a:spcBef>
              <a:spcAft>
                <a:spcPts val="0"/>
              </a:spcAft>
              <a:buNone/>
            </a:pP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6"/>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The Stroop effect occurs when participants</a:t>
            </a:r>
            <a:endParaRPr sz="2400"/>
          </a:p>
          <a:p>
            <a:pPr marL="457200" lvl="0" indent="-381000" algn="l" rtl="0">
              <a:spcBef>
                <a:spcPts val="600"/>
              </a:spcBef>
              <a:spcAft>
                <a:spcPts val="0"/>
              </a:spcAft>
              <a:buSzPts val="2400"/>
              <a:buChar char="▷"/>
            </a:pPr>
            <a:r>
              <a:rPr lang="en" sz="2400"/>
              <a:t>Are told to divide their attention between colors and color-words</a:t>
            </a:r>
            <a:endParaRPr sz="2400"/>
          </a:p>
          <a:p>
            <a:pPr marL="457200" lvl="0" indent="-381000" algn="l" rtl="0">
              <a:spcBef>
                <a:spcPts val="0"/>
              </a:spcBef>
              <a:spcAft>
                <a:spcPts val="0"/>
              </a:spcAft>
              <a:buSzPts val="2400"/>
              <a:buChar char="▷"/>
            </a:pPr>
            <a:r>
              <a:rPr lang="en" sz="2400"/>
              <a:t>Try to name colors and ignore the meaning of color-words</a:t>
            </a:r>
            <a:endParaRPr sz="2400"/>
          </a:p>
          <a:p>
            <a:pPr marL="457200" lvl="0" indent="-381000" algn="l" rtl="0">
              <a:spcBef>
                <a:spcPts val="0"/>
              </a:spcBef>
              <a:spcAft>
                <a:spcPts val="0"/>
              </a:spcAft>
              <a:buSzPts val="2400"/>
              <a:buChar char="▷"/>
            </a:pPr>
            <a:r>
              <a:rPr lang="en" sz="2400"/>
              <a:t>Try to select some incoming information based on meaning.</a:t>
            </a:r>
            <a:endParaRPr sz="2400"/>
          </a:p>
          <a:p>
            <a:pPr marL="457200" lvl="0" indent="-381000" algn="l" rtl="0">
              <a:spcBef>
                <a:spcPts val="0"/>
              </a:spcBef>
              <a:spcAft>
                <a:spcPts val="0"/>
              </a:spcAft>
              <a:buSzPts val="2400"/>
              <a:buChar char="▷"/>
            </a:pPr>
            <a:r>
              <a:rPr lang="en" sz="2400"/>
              <a:t>Are told to shadow two messages simultaneously</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7"/>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What’s the difference between change blindness and inattentional blindness? Discuss 2 ways of demonstrating change blindness.</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Discuss how the process of binding is essential in your ability to watch a movie or television program.</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How does automaticity relate to multitasking?</a:t>
            </a:r>
            <a:endParaRPr sz="1800"/>
          </a:p>
          <a:p>
            <a:pPr marL="0" lvl="0" indent="0" algn="l" rtl="0">
              <a:spcBef>
                <a:spcPts val="600"/>
              </a:spcBef>
              <a:spcAft>
                <a:spcPts val="0"/>
              </a:spcAft>
              <a:buNone/>
            </a:pPr>
            <a:endParaRPr sz="1800"/>
          </a:p>
          <a:p>
            <a:pPr marL="0" lvl="0" indent="0" algn="l" rtl="0">
              <a:spcBef>
                <a:spcPts val="600"/>
              </a:spcBef>
              <a:spcAft>
                <a:spcPts val="0"/>
              </a:spcAft>
              <a:buNone/>
            </a:pPr>
            <a:r>
              <a:rPr lang="en" sz="1800"/>
              <a:t>For Emotion, think about basics: how is an emotion generated? What do different theories tell us about how emotion is felt in the moment? What was the purpose of the papers you read? What is an emotion? How do we regulate our emotions?</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8"/>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MC answer key</a:t>
            </a:r>
            <a:endParaRPr/>
          </a:p>
        </p:txBody>
      </p:sp>
      <p:sp>
        <p:nvSpPr>
          <p:cNvPr id="492" name="Google Shape;492;p78"/>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Slide 57: selective</a:t>
            </a:r>
            <a:endParaRPr sz="1800"/>
          </a:p>
          <a:p>
            <a:pPr marL="0" lvl="0" indent="0" algn="l" rtl="0">
              <a:spcBef>
                <a:spcPts val="600"/>
              </a:spcBef>
              <a:spcAft>
                <a:spcPts val="0"/>
              </a:spcAft>
              <a:buNone/>
            </a:pPr>
            <a:r>
              <a:rPr lang="en" sz="1800"/>
              <a:t>Slide 58: ability to pay attn</a:t>
            </a:r>
            <a:endParaRPr sz="1800"/>
          </a:p>
          <a:p>
            <a:pPr marL="0" lvl="0" indent="0" algn="l" rtl="0">
              <a:spcBef>
                <a:spcPts val="600"/>
              </a:spcBef>
              <a:spcAft>
                <a:spcPts val="0"/>
              </a:spcAft>
              <a:buNone/>
            </a:pPr>
            <a:r>
              <a:rPr lang="en" sz="1800"/>
              <a:t>Slide 59: filter eliminates</a:t>
            </a:r>
            <a:endParaRPr sz="1800"/>
          </a:p>
          <a:p>
            <a:pPr marL="0" lvl="0" indent="0" algn="l" rtl="0">
              <a:spcBef>
                <a:spcPts val="600"/>
              </a:spcBef>
              <a:spcAft>
                <a:spcPts val="0"/>
              </a:spcAft>
              <a:buNone/>
            </a:pPr>
            <a:r>
              <a:rPr lang="en" sz="1800"/>
              <a:t>Slide 60: bottom 2 arrow points</a:t>
            </a:r>
            <a:endParaRPr sz="1800"/>
          </a:p>
          <a:p>
            <a:pPr marL="0" lvl="0" indent="0" algn="l" rtl="0">
              <a:spcBef>
                <a:spcPts val="600"/>
              </a:spcBef>
              <a:spcAft>
                <a:spcPts val="0"/>
              </a:spcAft>
              <a:buNone/>
            </a:pPr>
            <a:r>
              <a:rPr lang="en" sz="1800"/>
              <a:t>Slide 61: meaning</a:t>
            </a:r>
            <a:endParaRPr sz="1800"/>
          </a:p>
          <a:p>
            <a:pPr marL="0" lvl="0" indent="0" algn="l" rtl="0">
              <a:spcBef>
                <a:spcPts val="600"/>
              </a:spcBef>
              <a:spcAft>
                <a:spcPts val="0"/>
              </a:spcAft>
              <a:buNone/>
            </a:pPr>
            <a:r>
              <a:rPr lang="en" sz="1800"/>
              <a:t>Slide 62: platypus</a:t>
            </a:r>
            <a:endParaRPr sz="1800"/>
          </a:p>
          <a:p>
            <a:pPr marL="0" lvl="0" indent="0" algn="l" rtl="0">
              <a:spcBef>
                <a:spcPts val="600"/>
              </a:spcBef>
              <a:spcAft>
                <a:spcPts val="0"/>
              </a:spcAft>
              <a:buNone/>
            </a:pPr>
            <a:r>
              <a:rPr lang="en" sz="1800"/>
              <a:t>Slide 63: late selection</a:t>
            </a:r>
            <a:endParaRPr sz="1800"/>
          </a:p>
          <a:p>
            <a:pPr marL="0" lvl="0" indent="0" algn="l" rtl="0">
              <a:spcBef>
                <a:spcPts val="600"/>
              </a:spcBef>
              <a:spcAft>
                <a:spcPts val="0"/>
              </a:spcAft>
              <a:buNone/>
            </a:pPr>
            <a:r>
              <a:rPr lang="en" sz="1800"/>
              <a:t>Slide 64: try to name colors</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9"/>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Test your perception knowledge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0"/>
          <p:cNvSpPr txBox="1">
            <a:spLocks noGrp="1"/>
          </p:cNvSpPr>
          <p:nvPr>
            <p:ph type="body" idx="1"/>
          </p:nvPr>
        </p:nvSpPr>
        <p:spPr>
          <a:xfrm>
            <a:off x="893700" y="306800"/>
            <a:ext cx="7584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Computer programs have been designed that can recognize matching human faces with the same accuracy as a human being, but the computer loses its efficiency at this process when</a:t>
            </a:r>
            <a:endParaRPr sz="2400"/>
          </a:p>
          <a:p>
            <a:pPr marL="457200" lvl="0" indent="-381000" algn="l" rtl="0">
              <a:spcBef>
                <a:spcPts val="600"/>
              </a:spcBef>
              <a:spcAft>
                <a:spcPts val="0"/>
              </a:spcAft>
              <a:buSzPts val="2400"/>
              <a:buChar char="▷"/>
            </a:pPr>
            <a:r>
              <a:rPr lang="en" sz="2400"/>
              <a:t>Animals faces are substituted for human faces</a:t>
            </a:r>
            <a:endParaRPr sz="2400"/>
          </a:p>
          <a:p>
            <a:pPr marL="457200" lvl="0" indent="-381000" algn="l" rtl="0">
              <a:spcBef>
                <a:spcPts val="0"/>
              </a:spcBef>
              <a:spcAft>
                <a:spcPts val="0"/>
              </a:spcAft>
              <a:buSzPts val="2400"/>
              <a:buChar char="▷"/>
            </a:pPr>
            <a:r>
              <a:rPr lang="en" sz="2400"/>
              <a:t>The faces are of children</a:t>
            </a:r>
            <a:endParaRPr sz="2400"/>
          </a:p>
          <a:p>
            <a:pPr marL="457200" lvl="0" indent="-381000" algn="l" rtl="0">
              <a:spcBef>
                <a:spcPts val="0"/>
              </a:spcBef>
              <a:spcAft>
                <a:spcPts val="0"/>
              </a:spcAft>
              <a:buSzPts val="2400"/>
              <a:buChar char="▷"/>
            </a:pPr>
            <a:r>
              <a:rPr lang="en" sz="2400"/>
              <a:t>The faces are viewed from an angle</a:t>
            </a:r>
            <a:endParaRPr sz="2400"/>
          </a:p>
          <a:p>
            <a:pPr marL="457200" lvl="0" indent="-381000" algn="l" rtl="0">
              <a:spcBef>
                <a:spcPts val="0"/>
              </a:spcBef>
              <a:spcAft>
                <a:spcPts val="0"/>
              </a:spcAft>
              <a:buSzPts val="2400"/>
              <a:buChar char="▷"/>
            </a:pPr>
            <a:r>
              <a:rPr lang="en" sz="2400"/>
              <a:t>The faces are of people with scars or deformities</a:t>
            </a:r>
            <a:endParaRPr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1"/>
          <p:cNvSpPr txBox="1">
            <a:spLocks noGrp="1"/>
          </p:cNvSpPr>
          <p:nvPr>
            <p:ph type="body" idx="1"/>
          </p:nvPr>
        </p:nvSpPr>
        <p:spPr>
          <a:xfrm>
            <a:off x="893700" y="306800"/>
            <a:ext cx="8007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During a professional baseball game, a long fly ball is hit down the first base line toward the foul ball pole. If it goes to the right of the pole, it will be a foul ball, and if it goes to the left, it will be a home run. The umpire making this call will have the most difficulty making the judgment because:</a:t>
            </a:r>
            <a:endParaRPr sz="1800"/>
          </a:p>
          <a:p>
            <a:pPr marL="457200" lvl="0" indent="-342900" algn="l" rtl="0">
              <a:spcBef>
                <a:spcPts val="600"/>
              </a:spcBef>
              <a:spcAft>
                <a:spcPts val="0"/>
              </a:spcAft>
              <a:buSzPts val="1800"/>
              <a:buChar char="▷"/>
            </a:pPr>
            <a:r>
              <a:rPr lang="en" sz="1800"/>
              <a:t>The umpire will be looking right at the foul pole instead of viewing it from an angle</a:t>
            </a:r>
            <a:endParaRPr sz="1800"/>
          </a:p>
          <a:p>
            <a:pPr marL="457200" lvl="0" indent="-342900" algn="l" rtl="0">
              <a:spcBef>
                <a:spcPts val="0"/>
              </a:spcBef>
              <a:spcAft>
                <a:spcPts val="0"/>
              </a:spcAft>
              <a:buSzPts val="1800"/>
              <a:buChar char="▷"/>
            </a:pPr>
            <a:r>
              <a:rPr lang="en" sz="1800"/>
              <a:t>The human visual perceptual system is simply inefficient at making judgments in cases where the visual stimuli are more than a few feet away.</a:t>
            </a:r>
            <a:endParaRPr sz="1800"/>
          </a:p>
          <a:p>
            <a:pPr marL="457200" lvl="0" indent="-342900" algn="l" rtl="0">
              <a:spcBef>
                <a:spcPts val="0"/>
              </a:spcBef>
              <a:spcAft>
                <a:spcPts val="0"/>
              </a:spcAft>
              <a:buSzPts val="1800"/>
              <a:buChar char="▷"/>
            </a:pPr>
            <a:r>
              <a:rPr lang="en" sz="1800"/>
              <a:t>It can be very difficult to distinguish one item from another when there is overlap between the two</a:t>
            </a:r>
            <a:endParaRPr sz="1800"/>
          </a:p>
          <a:p>
            <a:pPr marL="457200" lvl="0" indent="-342900" algn="l" rtl="0">
              <a:spcBef>
                <a:spcPts val="0"/>
              </a:spcBef>
              <a:spcAft>
                <a:spcPts val="0"/>
              </a:spcAft>
              <a:buSzPts val="1800"/>
              <a:buChar char="▷"/>
            </a:pPr>
            <a:r>
              <a:rPr lang="en" sz="1800"/>
              <a:t>The ball will probably disappear from view whether it goes in front of or behind the foul pole</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Choose 4 Cog Psychologists</a:t>
            </a:r>
            <a:endParaRPr/>
          </a:p>
        </p:txBody>
      </p:sp>
      <p:sp>
        <p:nvSpPr>
          <p:cNvPr id="128" name="Google Shape;128;p19"/>
          <p:cNvSpPr txBox="1">
            <a:spLocks noGrp="1"/>
          </p:cNvSpPr>
          <p:nvPr>
            <p:ph type="body" idx="1"/>
          </p:nvPr>
        </p:nvSpPr>
        <p:spPr>
          <a:xfrm>
            <a:off x="481100" y="1373600"/>
            <a:ext cx="84120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u="sng">
                <a:solidFill>
                  <a:schemeClr val="hlink"/>
                </a:solidFill>
                <a:hlinkClick r:id="rId3"/>
              </a:rPr>
              <a:t>https://cogpsychduke2019.github.io/wikipedia/</a:t>
            </a:r>
            <a:endParaRPr/>
          </a:p>
          <a:p>
            <a:pPr marL="0" lvl="0" indent="0" algn="l" rtl="0">
              <a:spcBef>
                <a:spcPts val="600"/>
              </a:spcBef>
              <a:spcAft>
                <a:spcPts val="0"/>
              </a:spcAft>
              <a:buNone/>
            </a:pPr>
            <a:endParaRPr/>
          </a:p>
          <a:p>
            <a:pPr marL="0" lvl="0" indent="0" algn="l" rtl="0">
              <a:spcBef>
                <a:spcPts val="600"/>
              </a:spcBef>
              <a:spcAft>
                <a:spcPts val="0"/>
              </a:spcAft>
              <a:buNone/>
            </a:pPr>
            <a:r>
              <a:rPr lang="en"/>
              <a:t>In case we have any overlap (i.e., choosing the same person), please rank order your choices.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2"/>
          <p:cNvSpPr txBox="1">
            <a:spLocks noGrp="1"/>
          </p:cNvSpPr>
          <p:nvPr>
            <p:ph type="body" idx="1"/>
          </p:nvPr>
        </p:nvSpPr>
        <p:spPr>
          <a:xfrm>
            <a:off x="893700" y="306800"/>
            <a:ext cx="8007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If a word is identified more easily when it is in a sentence than when it is presented alone, this would be an example of ____ processing.</a:t>
            </a:r>
            <a:endParaRPr sz="2400"/>
          </a:p>
          <a:p>
            <a:pPr marL="457200" lvl="0" indent="-381000" algn="l" rtl="0">
              <a:spcBef>
                <a:spcPts val="600"/>
              </a:spcBef>
              <a:spcAft>
                <a:spcPts val="0"/>
              </a:spcAft>
              <a:buSzPts val="2400"/>
              <a:buChar char="▷"/>
            </a:pPr>
            <a:r>
              <a:rPr lang="en" sz="2400"/>
              <a:t>Top-down</a:t>
            </a:r>
            <a:endParaRPr sz="2400"/>
          </a:p>
          <a:p>
            <a:pPr marL="457200" lvl="0" indent="-381000" algn="l" rtl="0">
              <a:spcBef>
                <a:spcPts val="0"/>
              </a:spcBef>
              <a:spcAft>
                <a:spcPts val="0"/>
              </a:spcAft>
              <a:buSzPts val="2400"/>
              <a:buChar char="▷"/>
            </a:pPr>
            <a:r>
              <a:rPr lang="en" sz="2400"/>
              <a:t>Bottom-up</a:t>
            </a:r>
            <a:endParaRPr sz="2400"/>
          </a:p>
          <a:p>
            <a:pPr marL="457200" lvl="0" indent="-381000" algn="l" rtl="0">
              <a:spcBef>
                <a:spcPts val="0"/>
              </a:spcBef>
              <a:spcAft>
                <a:spcPts val="0"/>
              </a:spcAft>
              <a:buSzPts val="2400"/>
              <a:buChar char="▷"/>
            </a:pPr>
            <a:r>
              <a:rPr lang="en" sz="2400"/>
              <a:t>Serial</a:t>
            </a:r>
            <a:endParaRPr sz="2400"/>
          </a:p>
          <a:p>
            <a:pPr marL="457200" lvl="0" indent="-381000" algn="l" rtl="0">
              <a:spcBef>
                <a:spcPts val="0"/>
              </a:spcBef>
              <a:spcAft>
                <a:spcPts val="0"/>
              </a:spcAft>
              <a:buSzPts val="2400"/>
              <a:buChar char="▷"/>
            </a:pPr>
            <a:r>
              <a:rPr lang="en" sz="2400"/>
              <a:t>Sequential </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3"/>
          <p:cNvSpPr txBox="1">
            <a:spLocks noGrp="1"/>
          </p:cNvSpPr>
          <p:nvPr>
            <p:ph type="body" idx="1"/>
          </p:nvPr>
        </p:nvSpPr>
        <p:spPr>
          <a:xfrm>
            <a:off x="893700" y="306800"/>
            <a:ext cx="8007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Maria took a drink from a container marked ‘milk.’ Surprised, she quickly spit out the liquid because it turned out the container was filled with orange juice instead. Maria likes orange juice, so why did she have such a negative reaction to it. Her response was most affected by:</a:t>
            </a:r>
            <a:endParaRPr sz="2400"/>
          </a:p>
          <a:p>
            <a:pPr marL="457200" lvl="0" indent="-381000" algn="l" rtl="0">
              <a:spcBef>
                <a:spcPts val="600"/>
              </a:spcBef>
              <a:spcAft>
                <a:spcPts val="0"/>
              </a:spcAft>
              <a:buSzPts val="2400"/>
              <a:buChar char="▷"/>
            </a:pPr>
            <a:r>
              <a:rPr lang="en" sz="2400"/>
              <a:t>Reception of the stimulus</a:t>
            </a:r>
            <a:endParaRPr sz="2400"/>
          </a:p>
          <a:p>
            <a:pPr marL="457200" lvl="0" indent="-381000" algn="l" rtl="0">
              <a:spcBef>
                <a:spcPts val="0"/>
              </a:spcBef>
              <a:spcAft>
                <a:spcPts val="0"/>
              </a:spcAft>
              <a:buSzPts val="2400"/>
              <a:buChar char="▷"/>
            </a:pPr>
            <a:r>
              <a:rPr lang="en" sz="2400"/>
              <a:t>Bottom-up processing</a:t>
            </a:r>
            <a:endParaRPr sz="2400"/>
          </a:p>
          <a:p>
            <a:pPr marL="457200" lvl="0" indent="-381000" algn="l" rtl="0">
              <a:spcBef>
                <a:spcPts val="0"/>
              </a:spcBef>
              <a:spcAft>
                <a:spcPts val="0"/>
              </a:spcAft>
              <a:buSzPts val="2400"/>
              <a:buChar char="▷"/>
            </a:pPr>
            <a:r>
              <a:rPr lang="en" sz="2400"/>
              <a:t>Top-down processing</a:t>
            </a:r>
            <a:endParaRPr sz="2400"/>
          </a:p>
          <a:p>
            <a:pPr marL="457200" lvl="0" indent="-381000" algn="l" rtl="0">
              <a:spcBef>
                <a:spcPts val="0"/>
              </a:spcBef>
              <a:spcAft>
                <a:spcPts val="0"/>
              </a:spcAft>
              <a:buSzPts val="2400"/>
              <a:buChar char="▷"/>
            </a:pPr>
            <a:r>
              <a:rPr lang="en" sz="2400"/>
              <a:t>Focused attention</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4"/>
          <p:cNvSpPr txBox="1">
            <a:spLocks noGrp="1"/>
          </p:cNvSpPr>
          <p:nvPr>
            <p:ph type="body" idx="1"/>
          </p:nvPr>
        </p:nvSpPr>
        <p:spPr>
          <a:xfrm>
            <a:off x="893700" y="306800"/>
            <a:ext cx="8007300" cy="435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The results of Gauthier’s “Greeble” experiment illustrate:</a:t>
            </a:r>
            <a:endParaRPr sz="2400"/>
          </a:p>
          <a:p>
            <a:pPr marL="457200" lvl="0" indent="-381000" algn="l" rtl="0">
              <a:spcBef>
                <a:spcPts val="600"/>
              </a:spcBef>
              <a:spcAft>
                <a:spcPts val="0"/>
              </a:spcAft>
              <a:buSzPts val="2400"/>
              <a:buChar char="▷"/>
            </a:pPr>
            <a:r>
              <a:rPr lang="en" sz="2400"/>
              <a:t>That neurons specialized to respond to faces are present in our brains when we are born</a:t>
            </a:r>
            <a:endParaRPr sz="2400"/>
          </a:p>
          <a:p>
            <a:pPr marL="457200" lvl="0" indent="-381000" algn="l" rtl="0">
              <a:spcBef>
                <a:spcPts val="0"/>
              </a:spcBef>
              <a:spcAft>
                <a:spcPts val="0"/>
              </a:spcAft>
              <a:buSzPts val="2400"/>
              <a:buChar char="▷"/>
            </a:pPr>
            <a:r>
              <a:rPr lang="en" sz="2400"/>
              <a:t>That training a monkey to recognize the difference between common objects can influence how the monkey’s neurons fire to these objects</a:t>
            </a:r>
            <a:endParaRPr sz="2400"/>
          </a:p>
          <a:p>
            <a:pPr marL="457200" lvl="0" indent="-381000" algn="l" rtl="0">
              <a:spcBef>
                <a:spcPts val="0"/>
              </a:spcBef>
              <a:spcAft>
                <a:spcPts val="0"/>
              </a:spcAft>
              <a:buSzPts val="2400"/>
              <a:buChar char="▷"/>
            </a:pPr>
            <a:r>
              <a:rPr lang="en" sz="2400"/>
              <a:t>An effect of experience-dependent plasticity</a:t>
            </a:r>
            <a:endParaRPr sz="2400"/>
          </a:p>
          <a:p>
            <a:pPr marL="457200" lvl="0" indent="-381000" algn="l" rtl="0">
              <a:spcBef>
                <a:spcPts val="0"/>
              </a:spcBef>
              <a:spcAft>
                <a:spcPts val="0"/>
              </a:spcAft>
              <a:buSzPts val="2400"/>
              <a:buChar char="▷"/>
            </a:pPr>
            <a:r>
              <a:rPr lang="en" sz="2400"/>
              <a:t>That our nervous systems remain fairly stable in different environments</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5"/>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MC Answer Key</a:t>
            </a:r>
            <a:endParaRPr/>
          </a:p>
        </p:txBody>
      </p:sp>
      <p:sp>
        <p:nvSpPr>
          <p:cNvPr id="528" name="Google Shape;528;p8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 68: viewed angle</a:t>
            </a:r>
            <a:endParaRPr/>
          </a:p>
          <a:p>
            <a:pPr marL="0" lvl="0" indent="0" algn="l" rtl="0">
              <a:spcBef>
                <a:spcPts val="600"/>
              </a:spcBef>
              <a:spcAft>
                <a:spcPts val="0"/>
              </a:spcAft>
              <a:buNone/>
            </a:pPr>
            <a:r>
              <a:rPr lang="en"/>
              <a:t>Slide 69: overlap</a:t>
            </a:r>
            <a:endParaRPr/>
          </a:p>
          <a:p>
            <a:pPr marL="0" lvl="0" indent="0" algn="l" rtl="0">
              <a:spcBef>
                <a:spcPts val="600"/>
              </a:spcBef>
              <a:spcAft>
                <a:spcPts val="0"/>
              </a:spcAft>
              <a:buNone/>
            </a:pPr>
            <a:r>
              <a:rPr lang="en"/>
              <a:t>Slide 70: top-down</a:t>
            </a:r>
            <a:endParaRPr/>
          </a:p>
          <a:p>
            <a:pPr marL="0" lvl="0" indent="0" algn="l" rtl="0">
              <a:spcBef>
                <a:spcPts val="600"/>
              </a:spcBef>
              <a:spcAft>
                <a:spcPts val="0"/>
              </a:spcAft>
              <a:buNone/>
            </a:pPr>
            <a:r>
              <a:rPr lang="en"/>
              <a:t>Slide 71: top-down</a:t>
            </a:r>
            <a:endParaRPr/>
          </a:p>
          <a:p>
            <a:pPr marL="0" lvl="0" indent="0" algn="l" rtl="0">
              <a:spcBef>
                <a:spcPts val="600"/>
              </a:spcBef>
              <a:spcAft>
                <a:spcPts val="0"/>
              </a:spcAft>
              <a:buNone/>
            </a:pPr>
            <a:r>
              <a:rPr lang="en"/>
              <a:t>Slide 72: experience dependent plasticity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Textbook Readings</a:t>
            </a:r>
            <a:endParaRPr/>
          </a:p>
        </p:txBody>
      </p:sp>
      <p:sp>
        <p:nvSpPr>
          <p:cNvPr id="134" name="Google Shape;134;p20"/>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2000"/>
              <a:t>Describe the basic history of cognitive psychology &amp; cognitive psychology perspectives on cognitive neuroscience</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893700" y="205988"/>
            <a:ext cx="6462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Terms &amp; People I Think Are Background Knowledge </a:t>
            </a:r>
            <a:r>
              <a:rPr lang="en-US" sz="3000" dirty="0"/>
              <a:t>or Review</a:t>
            </a:r>
            <a:endParaRPr sz="3000" dirty="0"/>
          </a:p>
        </p:txBody>
      </p:sp>
      <p:sp>
        <p:nvSpPr>
          <p:cNvPr id="140" name="Google Shape;140;p21"/>
          <p:cNvSpPr txBox="1">
            <a:spLocks noGrp="1"/>
          </p:cNvSpPr>
          <p:nvPr>
            <p:ph type="body" idx="1"/>
          </p:nvPr>
        </p:nvSpPr>
        <p:spPr>
          <a:xfrm>
            <a:off x="893700" y="1373600"/>
            <a:ext cx="7537200" cy="3552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Behaviorism</a:t>
            </a:r>
            <a:endParaRPr/>
          </a:p>
          <a:p>
            <a:pPr marL="457200" lvl="0" indent="-419100" algn="l" rtl="0">
              <a:spcBef>
                <a:spcPts val="0"/>
              </a:spcBef>
              <a:spcAft>
                <a:spcPts val="0"/>
              </a:spcAft>
              <a:buSzPts val="3000"/>
              <a:buChar char="▷"/>
            </a:pPr>
            <a:r>
              <a:rPr lang="en"/>
              <a:t>Conditioning (classical, operant)</a:t>
            </a:r>
            <a:endParaRPr/>
          </a:p>
          <a:p>
            <a:pPr marL="457200" lvl="0" indent="-419100" algn="l" rtl="0">
              <a:spcBef>
                <a:spcPts val="0"/>
              </a:spcBef>
              <a:spcAft>
                <a:spcPts val="0"/>
              </a:spcAft>
              <a:buSzPts val="3000"/>
              <a:buChar char="▷"/>
            </a:pPr>
            <a:r>
              <a:rPr lang="en"/>
              <a:t>Skinner, Watson</a:t>
            </a:r>
            <a:endParaRPr/>
          </a:p>
          <a:p>
            <a:pPr marL="457200" lvl="0" indent="-419100" algn="l" rtl="0">
              <a:spcBef>
                <a:spcPts val="0"/>
              </a:spcBef>
              <a:spcAft>
                <a:spcPts val="0"/>
              </a:spcAft>
              <a:buSzPts val="3000"/>
              <a:buChar char="▷"/>
            </a:pPr>
            <a:r>
              <a:rPr lang="en"/>
              <a:t>Neurons (axon, dendrite, action potential, neuron doctrine)</a:t>
            </a:r>
            <a:endParaRPr/>
          </a:p>
          <a:p>
            <a:pPr marL="457200" lvl="0" indent="-419100" algn="l" rtl="0">
              <a:spcBef>
                <a:spcPts val="0"/>
              </a:spcBef>
              <a:spcAft>
                <a:spcPts val="0"/>
              </a:spcAft>
              <a:buSzPts val="3000"/>
              <a:buChar char="▷"/>
            </a:pPr>
            <a:r>
              <a:rPr lang="en"/>
              <a:t>Cognitive methodology (fMRI, DTI)</a:t>
            </a:r>
            <a:endParaRPr/>
          </a:p>
        </p:txBody>
      </p:sp>
    </p:spTree>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5184</Words>
  <Application>Microsoft Office PowerPoint</Application>
  <PresentationFormat>On-screen Show (16:9)</PresentationFormat>
  <Paragraphs>505</Paragraphs>
  <Slides>73</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Courier New</vt:lpstr>
      <vt:lpstr>Arial</vt:lpstr>
      <vt:lpstr>Lato</vt:lpstr>
      <vt:lpstr>Times New Roman</vt:lpstr>
      <vt:lpstr>Roboto</vt:lpstr>
      <vt:lpstr>Raleway</vt:lpstr>
      <vt:lpstr>Calibri</vt:lpstr>
      <vt:lpstr>Antonio template</vt:lpstr>
      <vt:lpstr>PSY102: Introduction to Cognitive Psychology Day 8 (05/24/19): Review</vt:lpstr>
      <vt:lpstr>Today’s Goals + Agenda</vt:lpstr>
      <vt:lpstr>What do you want to review?</vt:lpstr>
      <vt:lpstr>What do you want to review?</vt:lpstr>
      <vt:lpstr>Peer Feedback &amp; Discuss Wikipedia Assignment</vt:lpstr>
      <vt:lpstr>Peer feedback: Opening Paragraphs</vt:lpstr>
      <vt:lpstr>Choose 4 Cog Psychologists</vt:lpstr>
      <vt:lpstr>Textbook Readings</vt:lpstr>
      <vt:lpstr>Terms &amp; People I Think Are Background Knowledge or Review</vt:lpstr>
      <vt:lpstr>PowerPoint Presentation</vt:lpstr>
      <vt:lpstr>Feature Detectors: neurons that respond best to a specific stimulus</vt:lpstr>
      <vt:lpstr>Hierarchical Processing</vt:lpstr>
      <vt:lpstr>Specificity coding</vt:lpstr>
      <vt:lpstr>Population Coding</vt:lpstr>
      <vt:lpstr>Sparse Coding</vt:lpstr>
      <vt:lpstr>Localization of Function</vt:lpstr>
      <vt:lpstr>How is information processed?</vt:lpstr>
      <vt:lpstr>Takeaways</vt:lpstr>
      <vt:lpstr>Optional: Test yourself</vt:lpstr>
      <vt:lpstr>Perception, Top-Down/Bottom-Up, Endogenous/Exogenous</vt:lpstr>
      <vt:lpstr>Perception Review</vt:lpstr>
      <vt:lpstr>Perception Is Ambiguous</vt:lpstr>
      <vt:lpstr>Perception Is Ambiguous</vt:lpstr>
      <vt:lpstr>Challenges We, But Not Machines, Can Solve -- Why?</vt:lpstr>
      <vt:lpstr>The Inverse Projection Problem</vt:lpstr>
      <vt:lpstr>Top-down vs. Bottom-up</vt:lpstr>
      <vt:lpstr>4 Perspectives on Perception</vt:lpstr>
      <vt:lpstr>PowerPoint Presentation</vt:lpstr>
      <vt:lpstr>PowerPoint Presentation</vt:lpstr>
      <vt:lpstr>4 Perspectives on Perception</vt:lpstr>
      <vt:lpstr>The Oblique Effect</vt:lpstr>
      <vt:lpstr>Light from Above</vt:lpstr>
      <vt:lpstr>Light from Above</vt:lpstr>
      <vt:lpstr>Semantic Regularities</vt:lpstr>
      <vt:lpstr>Semantic Regularities</vt:lpstr>
      <vt:lpstr>4 Perspectives on Perception</vt:lpstr>
      <vt:lpstr>4 Perspectives on Perception</vt:lpstr>
      <vt:lpstr>Good Continuation</vt:lpstr>
      <vt:lpstr>Simplicity: Five Circles, Not 9 Shapes</vt:lpstr>
      <vt:lpstr>Similarity:</vt:lpstr>
      <vt:lpstr>Experience-Dependent Plasticity</vt:lpstr>
      <vt:lpstr>Processing Streams</vt:lpstr>
      <vt:lpstr>Takeaways</vt:lpstr>
      <vt:lpstr>Top-down/endogenous vs. Bottom-up/exogenous Review</vt:lpstr>
      <vt:lpstr>Endogenous Cueing (Posner)</vt:lpstr>
      <vt:lpstr>Exogenous Cueing</vt:lpstr>
      <vt:lpstr>Contingent Capture: Top-down &amp; bottom-up can interact</vt:lpstr>
      <vt:lpstr>Other Review</vt:lpstr>
      <vt:lpstr>Early Selection: Broadbent’s Filter Model of Attention (1958): Filters message before incoming information is analyzed for meaning</vt:lpstr>
      <vt:lpstr>“Intermediate” Selection: Treisman’s attenuation model of attention (1964): Attended message can be separated from unattended message early in the information-processing system; selection can still occur later </vt:lpstr>
      <vt:lpstr>Late Selection Models</vt:lpstr>
      <vt:lpstr>Gross’s model of emotion regulation</vt:lpstr>
      <vt:lpstr>Today’s Goals + Agenda</vt:lpstr>
      <vt:lpstr>Tuesday’s Work</vt:lpstr>
      <vt:lpstr>Participation</vt:lpstr>
      <vt:lpstr>Practice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 answer key</vt:lpstr>
      <vt:lpstr>Test your perception knowledge</vt:lpstr>
      <vt:lpstr>PowerPoint Presentation</vt:lpstr>
      <vt:lpstr>PowerPoint Presentation</vt:lpstr>
      <vt:lpstr>PowerPoint Presentation</vt:lpstr>
      <vt:lpstr>PowerPoint Presentation</vt:lpstr>
      <vt:lpstr>PowerPoint Presentation</vt:lpstr>
      <vt:lpstr>MC Answer Key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PSY102: Introduction to Cognitive Psychology Day 8 (05/24/19): Review</dc:title>
  <dc:creator>chbejjani</dc:creator>
  <cp:lastModifiedBy>chbejjani</cp:lastModifiedBy>
  <cp:revision>2</cp:revision>
  <dcterms:modified xsi:type="dcterms:W3CDTF">2019-05-27T01:05:47Z</dcterms:modified>
</cp:coreProperties>
</file>